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Glacial Indifference" panose="020B0604020202020204" charset="0"/>
      <p:regular r:id="rId35"/>
    </p:embeddedFont>
    <p:embeddedFont>
      <p:font typeface="Glacial Indifference Bold" panose="020B0604020202020204" charset="0"/>
      <p:regular r:id="rId36"/>
    </p:embeddedFont>
    <p:embeddedFont>
      <p:font typeface="Moontime" panose="020B0604020202020204" charset="0"/>
      <p:regular r:id="rId37"/>
    </p:embeddedFont>
    <p:embeddedFont>
      <p:font typeface="Roboto Slab"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essa Novalia" userId="4de201a86153a1ab" providerId="LiveId" clId="{EC2F6113-3115-4BF5-A6A3-A9FF6768FC22}"/>
    <pc:docChg chg="undo custSel delSld modSld sldOrd">
      <pc:chgData name="Vanessa Novalia" userId="4de201a86153a1ab" providerId="LiveId" clId="{EC2F6113-3115-4BF5-A6A3-A9FF6768FC22}" dt="2023-10-10T07:26:12.634" v="625" actId="1076"/>
      <pc:docMkLst>
        <pc:docMk/>
      </pc:docMkLst>
      <pc:sldChg chg="ord">
        <pc:chgData name="Vanessa Novalia" userId="4de201a86153a1ab" providerId="LiveId" clId="{EC2F6113-3115-4BF5-A6A3-A9FF6768FC22}" dt="2023-10-10T07:15:37.461" v="1"/>
        <pc:sldMkLst>
          <pc:docMk/>
          <pc:sldMk cId="0" sldId="256"/>
        </pc:sldMkLst>
      </pc:sldChg>
      <pc:sldChg chg="addSp delSp modSp mod">
        <pc:chgData name="Vanessa Novalia" userId="4de201a86153a1ab" providerId="LiveId" clId="{EC2F6113-3115-4BF5-A6A3-A9FF6768FC22}" dt="2023-10-10T07:21:14.509" v="264" actId="1076"/>
        <pc:sldMkLst>
          <pc:docMk/>
          <pc:sldMk cId="0" sldId="277"/>
        </pc:sldMkLst>
        <pc:spChg chg="del">
          <ac:chgData name="Vanessa Novalia" userId="4de201a86153a1ab" providerId="LiveId" clId="{EC2F6113-3115-4BF5-A6A3-A9FF6768FC22}" dt="2023-10-10T07:17:48.434" v="3" actId="478"/>
          <ac:spMkLst>
            <pc:docMk/>
            <pc:sldMk cId="0" sldId="277"/>
            <ac:spMk id="5" creationId="{00000000-0000-0000-0000-000000000000}"/>
          </ac:spMkLst>
        </pc:spChg>
        <pc:spChg chg="mod">
          <ac:chgData name="Vanessa Novalia" userId="4de201a86153a1ab" providerId="LiveId" clId="{EC2F6113-3115-4BF5-A6A3-A9FF6768FC22}" dt="2023-10-10T07:20:41.825" v="252" actId="2711"/>
          <ac:spMkLst>
            <pc:docMk/>
            <pc:sldMk cId="0" sldId="277"/>
            <ac:spMk id="6" creationId="{00000000-0000-0000-0000-000000000000}"/>
          </ac:spMkLst>
        </pc:spChg>
        <pc:spChg chg="mod">
          <ac:chgData name="Vanessa Novalia" userId="4de201a86153a1ab" providerId="LiveId" clId="{EC2F6113-3115-4BF5-A6A3-A9FF6768FC22}" dt="2023-10-10T07:19:03.092" v="26" actId="1076"/>
          <ac:spMkLst>
            <pc:docMk/>
            <pc:sldMk cId="0" sldId="277"/>
            <ac:spMk id="8" creationId="{00000000-0000-0000-0000-000000000000}"/>
          </ac:spMkLst>
        </pc:spChg>
        <pc:spChg chg="add mod">
          <ac:chgData name="Vanessa Novalia" userId="4de201a86153a1ab" providerId="LiveId" clId="{EC2F6113-3115-4BF5-A6A3-A9FF6768FC22}" dt="2023-10-10T07:21:14.509" v="264" actId="1076"/>
          <ac:spMkLst>
            <pc:docMk/>
            <pc:sldMk cId="0" sldId="277"/>
            <ac:spMk id="17" creationId="{F7EA94D7-30E2-CEBF-533A-324C579FEA38}"/>
          </ac:spMkLst>
        </pc:spChg>
        <pc:picChg chg="add mod">
          <ac:chgData name="Vanessa Novalia" userId="4de201a86153a1ab" providerId="LiveId" clId="{EC2F6113-3115-4BF5-A6A3-A9FF6768FC22}" dt="2023-10-10T07:19:06.797" v="28" actId="1076"/>
          <ac:picMkLst>
            <pc:docMk/>
            <pc:sldMk cId="0" sldId="277"/>
            <ac:picMk id="10" creationId="{3A4A44E9-FFC4-CECC-F1F4-3A16A90B841E}"/>
          </ac:picMkLst>
        </pc:picChg>
        <pc:picChg chg="add del">
          <ac:chgData name="Vanessa Novalia" userId="4de201a86153a1ab" providerId="LiveId" clId="{EC2F6113-3115-4BF5-A6A3-A9FF6768FC22}" dt="2023-10-10T07:18:09.596" v="9" actId="478"/>
          <ac:picMkLst>
            <pc:docMk/>
            <pc:sldMk cId="0" sldId="277"/>
            <ac:picMk id="12" creationId="{0BA069F3-6E18-5528-47B5-D1902DF11695}"/>
          </ac:picMkLst>
        </pc:picChg>
        <pc:picChg chg="add mod modCrop">
          <ac:chgData name="Vanessa Novalia" userId="4de201a86153a1ab" providerId="LiveId" clId="{EC2F6113-3115-4BF5-A6A3-A9FF6768FC22}" dt="2023-10-10T07:19:04.851" v="27" actId="1076"/>
          <ac:picMkLst>
            <pc:docMk/>
            <pc:sldMk cId="0" sldId="277"/>
            <ac:picMk id="14" creationId="{1BFD1594-5E5D-5707-BD60-92430AC8ED07}"/>
          </ac:picMkLst>
        </pc:picChg>
        <pc:picChg chg="add del mod">
          <ac:chgData name="Vanessa Novalia" userId="4de201a86153a1ab" providerId="LiveId" clId="{EC2F6113-3115-4BF5-A6A3-A9FF6768FC22}" dt="2023-10-10T07:20:56.097" v="255" actId="478"/>
          <ac:picMkLst>
            <pc:docMk/>
            <pc:sldMk cId="0" sldId="277"/>
            <ac:picMk id="16" creationId="{92074DA9-B15B-A38D-6238-BDD3C1BF2054}"/>
          </ac:picMkLst>
        </pc:picChg>
      </pc:sldChg>
      <pc:sldChg chg="modSp mod">
        <pc:chgData name="Vanessa Novalia" userId="4de201a86153a1ab" providerId="LiveId" clId="{EC2F6113-3115-4BF5-A6A3-A9FF6768FC22}" dt="2023-10-10T07:22:35.265" v="424" actId="1076"/>
        <pc:sldMkLst>
          <pc:docMk/>
          <pc:sldMk cId="0" sldId="279"/>
        </pc:sldMkLst>
        <pc:spChg chg="mod">
          <ac:chgData name="Vanessa Novalia" userId="4de201a86153a1ab" providerId="LiveId" clId="{EC2F6113-3115-4BF5-A6A3-A9FF6768FC22}" dt="2023-10-10T07:22:35.265" v="424" actId="1076"/>
          <ac:spMkLst>
            <pc:docMk/>
            <pc:sldMk cId="0" sldId="279"/>
            <ac:spMk id="4" creationId="{00000000-0000-0000-0000-000000000000}"/>
          </ac:spMkLst>
        </pc:spChg>
      </pc:sldChg>
      <pc:sldChg chg="del">
        <pc:chgData name="Vanessa Novalia" userId="4de201a86153a1ab" providerId="LiveId" clId="{EC2F6113-3115-4BF5-A6A3-A9FF6768FC22}" dt="2023-10-10T07:17:17.729" v="2" actId="47"/>
        <pc:sldMkLst>
          <pc:docMk/>
          <pc:sldMk cId="0" sldId="280"/>
        </pc:sldMkLst>
      </pc:sldChg>
      <pc:sldChg chg="addSp delSp modSp mod">
        <pc:chgData name="Vanessa Novalia" userId="4de201a86153a1ab" providerId="LiveId" clId="{EC2F6113-3115-4BF5-A6A3-A9FF6768FC22}" dt="2023-10-10T07:23:04.237" v="431" actId="1076"/>
        <pc:sldMkLst>
          <pc:docMk/>
          <pc:sldMk cId="0" sldId="281"/>
        </pc:sldMkLst>
        <pc:spChg chg="add del">
          <ac:chgData name="Vanessa Novalia" userId="4de201a86153a1ab" providerId="LiveId" clId="{EC2F6113-3115-4BF5-A6A3-A9FF6768FC22}" dt="2023-10-10T07:22:49.216" v="427" actId="478"/>
          <ac:spMkLst>
            <pc:docMk/>
            <pc:sldMk cId="0" sldId="281"/>
            <ac:spMk id="4" creationId="{00000000-0000-0000-0000-000000000000}"/>
          </ac:spMkLst>
        </pc:spChg>
        <pc:picChg chg="add mod">
          <ac:chgData name="Vanessa Novalia" userId="4de201a86153a1ab" providerId="LiveId" clId="{EC2F6113-3115-4BF5-A6A3-A9FF6768FC22}" dt="2023-10-10T07:23:04.237" v="431" actId="1076"/>
          <ac:picMkLst>
            <pc:docMk/>
            <pc:sldMk cId="0" sldId="281"/>
            <ac:picMk id="8" creationId="{A242A093-8A3F-FC9F-1C20-61958E7A86F6}"/>
          </ac:picMkLst>
        </pc:picChg>
      </pc:sldChg>
      <pc:sldChg chg="addSp delSp modSp mod">
        <pc:chgData name="Vanessa Novalia" userId="4de201a86153a1ab" providerId="LiveId" clId="{EC2F6113-3115-4BF5-A6A3-A9FF6768FC22}" dt="2023-10-10T07:23:41.326" v="452" actId="1076"/>
        <pc:sldMkLst>
          <pc:docMk/>
          <pc:sldMk cId="0" sldId="283"/>
        </pc:sldMkLst>
        <pc:spChg chg="del">
          <ac:chgData name="Vanessa Novalia" userId="4de201a86153a1ab" providerId="LiveId" clId="{EC2F6113-3115-4BF5-A6A3-A9FF6768FC22}" dt="2023-10-10T07:23:17.817" v="442" actId="478"/>
          <ac:spMkLst>
            <pc:docMk/>
            <pc:sldMk cId="0" sldId="283"/>
            <ac:spMk id="4" creationId="{00000000-0000-0000-0000-000000000000}"/>
          </ac:spMkLst>
        </pc:spChg>
        <pc:spChg chg="mod">
          <ac:chgData name="Vanessa Novalia" userId="4de201a86153a1ab" providerId="LiveId" clId="{EC2F6113-3115-4BF5-A6A3-A9FF6768FC22}" dt="2023-10-10T07:23:16.167" v="441" actId="20577"/>
          <ac:spMkLst>
            <pc:docMk/>
            <pc:sldMk cId="0" sldId="283"/>
            <ac:spMk id="5" creationId="{00000000-0000-0000-0000-000000000000}"/>
          </ac:spMkLst>
        </pc:spChg>
        <pc:picChg chg="add del">
          <ac:chgData name="Vanessa Novalia" userId="4de201a86153a1ab" providerId="LiveId" clId="{EC2F6113-3115-4BF5-A6A3-A9FF6768FC22}" dt="2023-10-10T07:23:23.329" v="444" actId="478"/>
          <ac:picMkLst>
            <pc:docMk/>
            <pc:sldMk cId="0" sldId="283"/>
            <ac:picMk id="8" creationId="{DCDE8B68-832A-93D5-4894-40EC0AECC746}"/>
          </ac:picMkLst>
        </pc:picChg>
        <pc:picChg chg="add del">
          <ac:chgData name="Vanessa Novalia" userId="4de201a86153a1ab" providerId="LiveId" clId="{EC2F6113-3115-4BF5-A6A3-A9FF6768FC22}" dt="2023-10-10T07:23:26.160" v="446" actId="478"/>
          <ac:picMkLst>
            <pc:docMk/>
            <pc:sldMk cId="0" sldId="283"/>
            <ac:picMk id="10" creationId="{EB79C202-3DDE-31C6-BD56-C2BCB87DA785}"/>
          </ac:picMkLst>
        </pc:picChg>
        <pc:picChg chg="add mod">
          <ac:chgData name="Vanessa Novalia" userId="4de201a86153a1ab" providerId="LiveId" clId="{EC2F6113-3115-4BF5-A6A3-A9FF6768FC22}" dt="2023-10-10T07:23:41.326" v="452" actId="1076"/>
          <ac:picMkLst>
            <pc:docMk/>
            <pc:sldMk cId="0" sldId="283"/>
            <ac:picMk id="1026" creationId="{29B65D7B-26C3-02E9-8782-8887EA58D3A8}"/>
          </ac:picMkLst>
        </pc:picChg>
      </pc:sldChg>
      <pc:sldChg chg="modSp mod">
        <pc:chgData name="Vanessa Novalia" userId="4de201a86153a1ab" providerId="LiveId" clId="{EC2F6113-3115-4BF5-A6A3-A9FF6768FC22}" dt="2023-10-10T07:26:12.634" v="625" actId="1076"/>
        <pc:sldMkLst>
          <pc:docMk/>
          <pc:sldMk cId="0" sldId="284"/>
        </pc:sldMkLst>
        <pc:spChg chg="mod">
          <ac:chgData name="Vanessa Novalia" userId="4de201a86153a1ab" providerId="LiveId" clId="{EC2F6113-3115-4BF5-A6A3-A9FF6768FC22}" dt="2023-10-10T07:26:12.634" v="625" actId="1076"/>
          <ac:spMkLst>
            <pc:docMk/>
            <pc:sldMk cId="0" sldId="284"/>
            <ac:spMk id="4" creationId="{00000000-0000-0000-0000-000000000000}"/>
          </ac:spMkLst>
        </pc:spChg>
        <pc:spChg chg="mod">
          <ac:chgData name="Vanessa Novalia" userId="4de201a86153a1ab" providerId="LiveId" clId="{EC2F6113-3115-4BF5-A6A3-A9FF6768FC22}" dt="2023-10-10T07:26:08.503" v="624" actId="1076"/>
          <ac:spMkLst>
            <pc:docMk/>
            <pc:sldMk cId="0" sldId="284"/>
            <ac:spMk id="5" creationId="{00000000-0000-0000-0000-000000000000}"/>
          </ac:spMkLst>
        </pc:spChg>
      </pc:sldChg>
      <pc:sldChg chg="modSp mod">
        <pc:chgData name="Vanessa Novalia" userId="4de201a86153a1ab" providerId="LiveId" clId="{EC2F6113-3115-4BF5-A6A3-A9FF6768FC22}" dt="2023-10-10T07:24:32.816" v="476" actId="2711"/>
        <pc:sldMkLst>
          <pc:docMk/>
          <pc:sldMk cId="0" sldId="285"/>
        </pc:sldMkLst>
        <pc:spChg chg="mod">
          <ac:chgData name="Vanessa Novalia" userId="4de201a86153a1ab" providerId="LiveId" clId="{EC2F6113-3115-4BF5-A6A3-A9FF6768FC22}" dt="2023-10-10T07:24:32.816" v="476" actId="2711"/>
          <ac:spMkLst>
            <pc:docMk/>
            <pc:sldMk cId="0" sldId="285"/>
            <ac:spMk id="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3.sv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61255" y="-2017079"/>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txBody>
          <a:bodyPr/>
          <a:lstStyle/>
          <a:p>
            <a:endParaRPr lang="en-US"/>
          </a:p>
        </p:txBody>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733680" y="1350202"/>
            <a:ext cx="2748592" cy="690149"/>
          </a:xfrm>
          <a:custGeom>
            <a:avLst/>
            <a:gdLst/>
            <a:ahLst/>
            <a:cxnLst/>
            <a:rect l="l" t="t" r="r" b="b"/>
            <a:pathLst>
              <a:path w="2748592" h="690149">
                <a:moveTo>
                  <a:pt x="0" y="0"/>
                </a:moveTo>
                <a:lnTo>
                  <a:pt x="2748592" y="0"/>
                </a:lnTo>
                <a:lnTo>
                  <a:pt x="2748592" y="690149"/>
                </a:lnTo>
                <a:lnTo>
                  <a:pt x="0" y="690149"/>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4154332" y="2630901"/>
            <a:ext cx="10317538" cy="561574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Final project:</a:t>
            </a:r>
          </a:p>
          <a:p>
            <a:pPr algn="ctr">
              <a:lnSpc>
                <a:spcPts val="14282"/>
              </a:lnSpc>
            </a:pPr>
            <a:endParaRPr lang="en-US" sz="17003">
              <a:solidFill>
                <a:srgbClr val="22423D"/>
              </a:solidFill>
              <a:latin typeface="Moontime"/>
            </a:endParaRPr>
          </a:p>
          <a:p>
            <a:pPr algn="ctr">
              <a:lnSpc>
                <a:spcPts val="14282"/>
              </a:lnSpc>
            </a:pPr>
            <a:endParaRPr lang="en-US" sz="17003">
              <a:solidFill>
                <a:srgbClr val="22423D"/>
              </a:solidFill>
              <a:latin typeface="Moontime"/>
            </a:endParaRPr>
          </a:p>
        </p:txBody>
      </p:sp>
      <p:sp>
        <p:nvSpPr>
          <p:cNvPr id="7" name="Freeform 7"/>
          <p:cNvSpPr/>
          <p:nvPr/>
        </p:nvSpPr>
        <p:spPr>
          <a:xfrm>
            <a:off x="6471522" y="1028700"/>
            <a:ext cx="2285190" cy="1164122"/>
          </a:xfrm>
          <a:custGeom>
            <a:avLst/>
            <a:gdLst/>
            <a:ahLst/>
            <a:cxnLst/>
            <a:rect l="l" t="t" r="r" b="b"/>
            <a:pathLst>
              <a:path w="2285190" h="1164122">
                <a:moveTo>
                  <a:pt x="0" y="0"/>
                </a:moveTo>
                <a:lnTo>
                  <a:pt x="2285190" y="0"/>
                </a:lnTo>
                <a:lnTo>
                  <a:pt x="2285190" y="1164122"/>
                </a:lnTo>
                <a:lnTo>
                  <a:pt x="0" y="1164122"/>
                </a:lnTo>
                <a:lnTo>
                  <a:pt x="0" y="0"/>
                </a:lnTo>
                <a:close/>
              </a:path>
            </a:pathLst>
          </a:custGeom>
          <a:blipFill>
            <a:blip r:embed="rId8"/>
            <a:stretch>
              <a:fillRect r="-10124"/>
            </a:stretch>
          </a:blipFill>
        </p:spPr>
        <p:txBody>
          <a:bodyPr/>
          <a:lstStyle/>
          <a:p>
            <a:endParaRPr lang="en-US"/>
          </a:p>
        </p:txBody>
      </p:sp>
      <p:sp>
        <p:nvSpPr>
          <p:cNvPr id="8" name="TextBox 8"/>
          <p:cNvSpPr txBox="1"/>
          <p:nvPr/>
        </p:nvSpPr>
        <p:spPr>
          <a:xfrm>
            <a:off x="5122411" y="7580754"/>
            <a:ext cx="8381379" cy="804457"/>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rPr>
              <a:t>- Vanessa Novalia -</a:t>
            </a:r>
          </a:p>
        </p:txBody>
      </p:sp>
      <p:sp>
        <p:nvSpPr>
          <p:cNvPr id="9" name="TextBox 9"/>
          <p:cNvSpPr txBox="1"/>
          <p:nvPr/>
        </p:nvSpPr>
        <p:spPr>
          <a:xfrm>
            <a:off x="4779340" y="5067300"/>
            <a:ext cx="8729320" cy="1871893"/>
          </a:xfrm>
          <a:prstGeom prst="rect">
            <a:avLst/>
          </a:prstGeom>
        </p:spPr>
        <p:txBody>
          <a:bodyPr lIns="0" tIns="0" rIns="0" bIns="0" rtlCol="0" anchor="t">
            <a:spAutoFit/>
          </a:bodyPr>
          <a:lstStyle/>
          <a:p>
            <a:pPr algn="ctr">
              <a:lnSpc>
                <a:spcPts val="4967"/>
              </a:lnSpc>
            </a:pPr>
            <a:r>
              <a:rPr lang="en-US" sz="3548" spc="589">
                <a:solidFill>
                  <a:srgbClr val="22423D"/>
                </a:solidFill>
                <a:latin typeface="Glacial Indifference Bold"/>
              </a:rPr>
              <a:t>As Data Scientist in</a:t>
            </a:r>
          </a:p>
          <a:p>
            <a:pPr algn="ctr">
              <a:lnSpc>
                <a:spcPts val="4967"/>
              </a:lnSpc>
            </a:pPr>
            <a:r>
              <a:rPr lang="en-US" sz="3548" spc="589">
                <a:solidFill>
                  <a:srgbClr val="22423D"/>
                </a:solidFill>
                <a:latin typeface="Glacial Indifference Bold"/>
              </a:rPr>
              <a:t>Virtual Internship Experience </a:t>
            </a:r>
          </a:p>
          <a:p>
            <a:pPr algn="ctr">
              <a:lnSpc>
                <a:spcPts val="4967"/>
              </a:lnSpc>
            </a:pPr>
            <a:r>
              <a:rPr lang="en-US" sz="3548" spc="589">
                <a:solidFill>
                  <a:srgbClr val="22423D"/>
                </a:solidFill>
                <a:latin typeface="Glacial Indifference Bold"/>
              </a:rPr>
              <a:t>ID/X Partners</a:t>
            </a:r>
          </a:p>
        </p:txBody>
      </p:sp>
      <p:sp>
        <p:nvSpPr>
          <p:cNvPr id="10" name="TextBox 10"/>
          <p:cNvSpPr txBox="1"/>
          <p:nvPr/>
        </p:nvSpPr>
        <p:spPr>
          <a:xfrm>
            <a:off x="8756712" y="1235894"/>
            <a:ext cx="811491" cy="804457"/>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rPr>
              <a:t>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908256" y="3148277"/>
            <a:ext cx="5953538" cy="466659"/>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DATASET</a:t>
            </a:r>
          </a:p>
        </p:txBody>
      </p:sp>
      <p:sp>
        <p:nvSpPr>
          <p:cNvPr id="5" name="TextBox 5"/>
          <p:cNvSpPr txBox="1"/>
          <p:nvPr/>
        </p:nvSpPr>
        <p:spPr>
          <a:xfrm>
            <a:off x="10185770" y="3853061"/>
            <a:ext cx="5427923" cy="3733602"/>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Deskripsi dari dataset:</a:t>
            </a:r>
          </a:p>
          <a:p>
            <a:pPr>
              <a:lnSpc>
                <a:spcPts val="3749"/>
              </a:lnSpc>
            </a:pPr>
            <a:r>
              <a:rPr lang="en-US" sz="2999" spc="497">
                <a:solidFill>
                  <a:srgbClr val="0097B2"/>
                </a:solidFill>
                <a:latin typeface="Glacial Indifference"/>
              </a:rPr>
              <a:t>https://docs.google.com/spreadsheets/d/10P0fdGSbncKbSU31rbXTmceBE4MxFAdw/edit?usp=drive_link&amp;ouid=102192378502499541856&amp;rtpof=true&amp;sd=true</a:t>
            </a:r>
          </a:p>
        </p:txBody>
      </p:sp>
      <p:sp>
        <p:nvSpPr>
          <p:cNvPr id="6" name="TextBox 6"/>
          <p:cNvSpPr txBox="1"/>
          <p:nvPr/>
        </p:nvSpPr>
        <p:spPr>
          <a:xfrm>
            <a:off x="10185770" y="3148277"/>
            <a:ext cx="5953538" cy="466659"/>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DICTIONARY</a:t>
            </a:r>
          </a:p>
        </p:txBody>
      </p:sp>
      <p:sp>
        <p:nvSpPr>
          <p:cNvPr id="7" name="TextBox 7"/>
          <p:cNvSpPr txBox="1"/>
          <p:nvPr/>
        </p:nvSpPr>
        <p:spPr>
          <a:xfrm>
            <a:off x="2908256" y="3853061"/>
            <a:ext cx="5427923" cy="3266612"/>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Dataset of customer loan from financial company:</a:t>
            </a:r>
          </a:p>
          <a:p>
            <a:pPr>
              <a:lnSpc>
                <a:spcPts val="3749"/>
              </a:lnSpc>
            </a:pPr>
            <a:r>
              <a:rPr lang="en-US" sz="2999" spc="497">
                <a:solidFill>
                  <a:srgbClr val="0097B2"/>
                </a:solidFill>
                <a:latin typeface="Glacial Indifference"/>
              </a:rPr>
              <a:t>'/content/drive/MyDrive/Dataset/VIX_IdxPartner/loa﻿n_data_2007_2014.csv'</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298419" y="179253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21486" y="4440541"/>
            <a:ext cx="12445027" cy="199646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Data Collection</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361626" y="3578934"/>
            <a:ext cx="11564748" cy="3129131"/>
          </a:xfrm>
          <a:custGeom>
            <a:avLst/>
            <a:gdLst/>
            <a:ahLst/>
            <a:cxnLst/>
            <a:rect l="l" t="t" r="r" b="b"/>
            <a:pathLst>
              <a:path w="11564748" h="3129131">
                <a:moveTo>
                  <a:pt x="0" y="0"/>
                </a:moveTo>
                <a:lnTo>
                  <a:pt x="11564748" y="0"/>
                </a:lnTo>
                <a:lnTo>
                  <a:pt x="11564748" y="3129132"/>
                </a:lnTo>
                <a:lnTo>
                  <a:pt x="0" y="3129132"/>
                </a:lnTo>
                <a:lnTo>
                  <a:pt x="0" y="0"/>
                </a:lnTo>
                <a:close/>
              </a:path>
            </a:pathLst>
          </a:custGeom>
          <a:blipFill>
            <a:blip r:embed="rId6"/>
            <a:stretch>
              <a:fillRect/>
            </a:stretch>
          </a:blipFill>
        </p:spPr>
        <p:txBody>
          <a:bodyPr/>
          <a:lstStyle/>
          <a:p>
            <a:endParaRPr lang="en-US"/>
          </a:p>
        </p:txBody>
      </p:sp>
      <p:sp>
        <p:nvSpPr>
          <p:cNvPr id="5" name="Freeform 5"/>
          <p:cNvSpPr/>
          <p:nvPr/>
        </p:nvSpPr>
        <p:spPr>
          <a:xfrm>
            <a:off x="3460836" y="7366108"/>
            <a:ext cx="11366329" cy="829950"/>
          </a:xfrm>
          <a:custGeom>
            <a:avLst/>
            <a:gdLst/>
            <a:ahLst/>
            <a:cxnLst/>
            <a:rect l="l" t="t" r="r" b="b"/>
            <a:pathLst>
              <a:path w="11366329" h="829950">
                <a:moveTo>
                  <a:pt x="0" y="0"/>
                </a:moveTo>
                <a:lnTo>
                  <a:pt x="11366328" y="0"/>
                </a:lnTo>
                <a:lnTo>
                  <a:pt x="11366328" y="829950"/>
                </a:lnTo>
                <a:lnTo>
                  <a:pt x="0" y="829950"/>
                </a:lnTo>
                <a:lnTo>
                  <a:pt x="0" y="0"/>
                </a:lnTo>
                <a:close/>
              </a:path>
            </a:pathLst>
          </a:custGeom>
          <a:blipFill>
            <a:blip r:embed="rId7"/>
            <a:stretch>
              <a:fillRect l="-840" t="-694987"/>
            </a:stretch>
          </a:blipFill>
        </p:spPr>
        <p:txBody>
          <a:bodyPr/>
          <a:lstStyle/>
          <a:p>
            <a:endParaRPr lang="en-US"/>
          </a:p>
        </p:txBody>
      </p:sp>
      <p:sp>
        <p:nvSpPr>
          <p:cNvPr id="6" name="TextBox 6"/>
          <p:cNvSpPr txBox="1"/>
          <p:nvPr/>
        </p:nvSpPr>
        <p:spPr>
          <a:xfrm>
            <a:off x="3711755" y="1684589"/>
            <a:ext cx="10245887" cy="877682"/>
          </a:xfrm>
          <a:prstGeom prst="rect">
            <a:avLst/>
          </a:prstGeom>
        </p:spPr>
        <p:txBody>
          <a:bodyPr lIns="0" tIns="0" rIns="0" bIns="0" rtlCol="0" anchor="t">
            <a:spAutoFit/>
          </a:bodyPr>
          <a:lstStyle/>
          <a:p>
            <a:pPr marL="597717" lvl="1" indent="-298858" algn="just">
              <a:lnSpc>
                <a:spcPts val="3460"/>
              </a:lnSpc>
              <a:buFont typeface="Arial"/>
              <a:buChar char="•"/>
            </a:pPr>
            <a:r>
              <a:rPr lang="en-US" sz="2768" spc="459">
                <a:solidFill>
                  <a:srgbClr val="22423D"/>
                </a:solidFill>
                <a:latin typeface="Glacial Indifference"/>
              </a:rPr>
              <a:t>Data didapatkan dari ID/X Partner company</a:t>
            </a:r>
          </a:p>
          <a:p>
            <a:pPr marL="597717" lvl="1" indent="-298858" algn="just">
              <a:lnSpc>
                <a:spcPts val="3460"/>
              </a:lnSpc>
              <a:buFont typeface="Arial"/>
              <a:buChar char="•"/>
            </a:pPr>
            <a:r>
              <a:rPr lang="en-US" sz="2768" spc="459">
                <a:solidFill>
                  <a:srgbClr val="22423D"/>
                </a:solidFill>
                <a:latin typeface="Glacial Indifference"/>
              </a:rPr>
              <a:t>Data diambil dari tahun 2007-2014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9551227" y="274068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0740" y="3141157"/>
            <a:ext cx="4601493" cy="7811176"/>
          </a:xfrm>
          <a:custGeom>
            <a:avLst/>
            <a:gdLst/>
            <a:ahLst/>
            <a:cxnLst/>
            <a:rect l="l" t="t" r="r" b="b"/>
            <a:pathLst>
              <a:path w="4601493" h="7811176">
                <a:moveTo>
                  <a:pt x="0" y="0"/>
                </a:moveTo>
                <a:lnTo>
                  <a:pt x="4601493" y="0"/>
                </a:lnTo>
                <a:lnTo>
                  <a:pt x="4601493" y="7811176"/>
                </a:lnTo>
                <a:lnTo>
                  <a:pt x="0" y="7811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921486" y="4440541"/>
            <a:ext cx="12445027" cy="199646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Data Understanding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119329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456623" y="2132085"/>
            <a:ext cx="11491994" cy="6831038"/>
          </a:xfrm>
          <a:custGeom>
            <a:avLst/>
            <a:gdLst/>
            <a:ahLst/>
            <a:cxnLst/>
            <a:rect l="l" t="t" r="r" b="b"/>
            <a:pathLst>
              <a:path w="11491994" h="6831038">
                <a:moveTo>
                  <a:pt x="0" y="0"/>
                </a:moveTo>
                <a:lnTo>
                  <a:pt x="11491995" y="0"/>
                </a:lnTo>
                <a:lnTo>
                  <a:pt x="11491995" y="6831038"/>
                </a:lnTo>
                <a:lnTo>
                  <a:pt x="0" y="6831038"/>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608676" y="3363216"/>
            <a:ext cx="5427923" cy="5599907"/>
          </a:xfrm>
          <a:prstGeom prst="rect">
            <a:avLst/>
          </a:prstGeom>
        </p:spPr>
        <p:txBody>
          <a:bodyPr lIns="0" tIns="0" rIns="0" bIns="0" rtlCol="0" anchor="t">
            <a:spAutoFit/>
          </a:bodyPr>
          <a:lstStyle/>
          <a:p>
            <a:pPr marL="647697" lvl="1" indent="-323848">
              <a:lnSpc>
                <a:spcPts val="3749"/>
              </a:lnSpc>
              <a:buFont typeface="Arial"/>
              <a:buChar char="•"/>
            </a:pPr>
            <a:r>
              <a:rPr lang="en-US" sz="2999" spc="497">
                <a:solidFill>
                  <a:srgbClr val="22423D"/>
                </a:solidFill>
                <a:latin typeface="Glacial Indifference"/>
              </a:rPr>
              <a:t>Data terdiri dari </a:t>
            </a:r>
            <a:r>
              <a:rPr lang="en-US" sz="2999" spc="497">
                <a:solidFill>
                  <a:srgbClr val="22423D"/>
                </a:solidFill>
                <a:latin typeface="Glacial Indifference Bold"/>
              </a:rPr>
              <a:t>466285</a:t>
            </a:r>
            <a:r>
              <a:rPr lang="en-US" sz="2999" spc="497">
                <a:solidFill>
                  <a:srgbClr val="22423D"/>
                </a:solidFill>
                <a:latin typeface="Glacial Indifference"/>
              </a:rPr>
              <a:t> baris dan </a:t>
            </a:r>
            <a:r>
              <a:rPr lang="en-US" sz="2999" spc="497">
                <a:solidFill>
                  <a:srgbClr val="22423D"/>
                </a:solidFill>
                <a:latin typeface="Glacial Indifference Bold"/>
              </a:rPr>
              <a:t>75</a:t>
            </a:r>
            <a:r>
              <a:rPr lang="en-US" sz="2999" spc="497">
                <a:solidFill>
                  <a:srgbClr val="22423D"/>
                </a:solidFill>
                <a:latin typeface="Glacial Indifference"/>
              </a:rPr>
              <a:t> kolom. Dengan nama-nama kolom seperti yang terlihat pada gambar di samping.</a:t>
            </a:r>
          </a:p>
          <a:p>
            <a:pPr marL="647697" lvl="1" indent="-323848">
              <a:lnSpc>
                <a:spcPts val="3749"/>
              </a:lnSpc>
              <a:buFont typeface="Arial"/>
              <a:buChar char="•"/>
            </a:pPr>
            <a:r>
              <a:rPr lang="en-US" sz="2999" spc="497">
                <a:solidFill>
                  <a:srgbClr val="22423D"/>
                </a:solidFill>
                <a:latin typeface="Glacial Indifference"/>
              </a:rPr>
              <a:t>Data memiliki beberapa tipe data, yaitu </a:t>
            </a:r>
            <a:r>
              <a:rPr lang="en-US" sz="2999" spc="497">
                <a:solidFill>
                  <a:srgbClr val="22423D"/>
                </a:solidFill>
                <a:latin typeface="Glacial Indifference Bold"/>
              </a:rPr>
              <a:t>integer, float,</a:t>
            </a:r>
            <a:r>
              <a:rPr lang="en-US" sz="2999" spc="497">
                <a:solidFill>
                  <a:srgbClr val="22423D"/>
                </a:solidFill>
                <a:latin typeface="Glacial Indifference"/>
              </a:rPr>
              <a:t> dan</a:t>
            </a:r>
            <a:r>
              <a:rPr lang="en-US" sz="2999" spc="497">
                <a:solidFill>
                  <a:srgbClr val="22423D"/>
                </a:solidFill>
                <a:latin typeface="Glacial Indifference Bold"/>
              </a:rPr>
              <a:t> object</a:t>
            </a:r>
          </a:p>
          <a:p>
            <a:pPr>
              <a:lnSpc>
                <a:spcPts val="3749"/>
              </a:lnSpc>
            </a:pPr>
            <a:endParaRPr lang="en-US" sz="2999" spc="497">
              <a:solidFill>
                <a:srgbClr val="22423D"/>
              </a:solidFill>
              <a:latin typeface="Glacial Indifference Bold"/>
            </a:endParaRPr>
          </a:p>
        </p:txBody>
      </p:sp>
      <p:sp>
        <p:nvSpPr>
          <p:cNvPr id="6" name="TextBox 6"/>
          <p:cNvSpPr txBox="1"/>
          <p:nvPr/>
        </p:nvSpPr>
        <p:spPr>
          <a:xfrm>
            <a:off x="892099" y="2626520"/>
            <a:ext cx="5953538" cy="466659"/>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ABOUT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119329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979463" y="7314936"/>
            <a:ext cx="6835235" cy="2332999"/>
          </a:xfrm>
          <a:custGeom>
            <a:avLst/>
            <a:gdLst/>
            <a:ahLst/>
            <a:cxnLst/>
            <a:rect l="l" t="t" r="r" b="b"/>
            <a:pathLst>
              <a:path w="6835235" h="2332999">
                <a:moveTo>
                  <a:pt x="0" y="0"/>
                </a:moveTo>
                <a:lnTo>
                  <a:pt x="6835236" y="0"/>
                </a:lnTo>
                <a:lnTo>
                  <a:pt x="6835236" y="2332998"/>
                </a:lnTo>
                <a:lnTo>
                  <a:pt x="0" y="2332998"/>
                </a:lnTo>
                <a:lnTo>
                  <a:pt x="0" y="0"/>
                </a:lnTo>
                <a:close/>
              </a:path>
            </a:pathLst>
          </a:custGeom>
          <a:blipFill>
            <a:blip r:embed="rId6"/>
            <a:stretch>
              <a:fillRect t="-35126" b="-76667"/>
            </a:stretch>
          </a:blipFill>
        </p:spPr>
        <p:txBody>
          <a:bodyPr/>
          <a:lstStyle/>
          <a:p>
            <a:endParaRPr lang="en-US"/>
          </a:p>
        </p:txBody>
      </p:sp>
      <p:sp>
        <p:nvSpPr>
          <p:cNvPr id="5" name="Freeform 5"/>
          <p:cNvSpPr/>
          <p:nvPr/>
        </p:nvSpPr>
        <p:spPr>
          <a:xfrm>
            <a:off x="9473301" y="7314936"/>
            <a:ext cx="6835235" cy="2332999"/>
          </a:xfrm>
          <a:custGeom>
            <a:avLst/>
            <a:gdLst/>
            <a:ahLst/>
            <a:cxnLst/>
            <a:rect l="l" t="t" r="r" b="b"/>
            <a:pathLst>
              <a:path w="6835235" h="2332999">
                <a:moveTo>
                  <a:pt x="0" y="0"/>
                </a:moveTo>
                <a:lnTo>
                  <a:pt x="6835236" y="0"/>
                </a:lnTo>
                <a:lnTo>
                  <a:pt x="6835236" y="2332998"/>
                </a:lnTo>
                <a:lnTo>
                  <a:pt x="0" y="2332998"/>
                </a:lnTo>
                <a:lnTo>
                  <a:pt x="0" y="0"/>
                </a:lnTo>
                <a:close/>
              </a:path>
            </a:pathLst>
          </a:custGeom>
          <a:blipFill>
            <a:blip r:embed="rId6"/>
            <a:stretch>
              <a:fillRect t="-35126" b="-76667"/>
            </a:stretch>
          </a:blipFill>
        </p:spPr>
        <p:txBody>
          <a:bodyPr/>
          <a:lstStyle/>
          <a:p>
            <a:endParaRPr lang="en-US"/>
          </a:p>
        </p:txBody>
      </p:sp>
      <p:sp>
        <p:nvSpPr>
          <p:cNvPr id="6" name="Freeform 6"/>
          <p:cNvSpPr/>
          <p:nvPr/>
        </p:nvSpPr>
        <p:spPr>
          <a:xfrm>
            <a:off x="7583786" y="1552997"/>
            <a:ext cx="10143506" cy="5256554"/>
          </a:xfrm>
          <a:custGeom>
            <a:avLst/>
            <a:gdLst/>
            <a:ahLst/>
            <a:cxnLst/>
            <a:rect l="l" t="t" r="r" b="b"/>
            <a:pathLst>
              <a:path w="10143506" h="5256554">
                <a:moveTo>
                  <a:pt x="0" y="0"/>
                </a:moveTo>
                <a:lnTo>
                  <a:pt x="10143506" y="0"/>
                </a:lnTo>
                <a:lnTo>
                  <a:pt x="10143506" y="5256554"/>
                </a:lnTo>
                <a:lnTo>
                  <a:pt x="0" y="525655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199310" y="1664710"/>
            <a:ext cx="4790222" cy="1307354"/>
          </a:xfrm>
          <a:prstGeom prst="rect">
            <a:avLst/>
          </a:prstGeom>
        </p:spPr>
        <p:txBody>
          <a:bodyPr lIns="0" tIns="0" rIns="0" bIns="0" rtlCol="0" anchor="t">
            <a:spAutoFit/>
          </a:bodyPr>
          <a:lstStyle/>
          <a:p>
            <a:pPr>
              <a:lnSpc>
                <a:spcPts val="9320"/>
              </a:lnSpc>
            </a:pPr>
            <a:r>
              <a:rPr lang="en-US" sz="11096">
                <a:solidFill>
                  <a:srgbClr val="22423D"/>
                </a:solidFill>
                <a:latin typeface="Moontime"/>
              </a:rPr>
              <a:t>Label Target</a:t>
            </a:r>
          </a:p>
        </p:txBody>
      </p:sp>
      <p:sp>
        <p:nvSpPr>
          <p:cNvPr id="8" name="TextBox 8"/>
          <p:cNvSpPr txBox="1"/>
          <p:nvPr/>
        </p:nvSpPr>
        <p:spPr>
          <a:xfrm>
            <a:off x="1199310" y="3267339"/>
            <a:ext cx="6384476" cy="3733271"/>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Dalam predictive modeling classification, kita membutuhkan target label dari </a:t>
            </a:r>
            <a:r>
              <a:rPr lang="en-US" sz="2999" spc="497">
                <a:solidFill>
                  <a:srgbClr val="22423D"/>
                </a:solidFill>
                <a:latin typeface="Glacial Indifference Bold"/>
              </a:rPr>
              <a:t>'loan status'</a:t>
            </a:r>
            <a:r>
              <a:rPr lang="en-US" sz="2999" spc="497">
                <a:solidFill>
                  <a:srgbClr val="22423D"/>
                </a:solidFill>
                <a:latin typeface="Glacial Indifference"/>
              </a:rPr>
              <a:t> yang dalam kasus ini saya klasifikasikan menjadi 2 yaitu </a:t>
            </a:r>
            <a:r>
              <a:rPr lang="en-US" sz="2999" spc="497">
                <a:solidFill>
                  <a:srgbClr val="22423D"/>
                </a:solidFill>
                <a:latin typeface="Glacial Indifference Bold"/>
              </a:rPr>
              <a:t>good loan </a:t>
            </a:r>
            <a:r>
              <a:rPr lang="en-US" sz="2999" spc="497">
                <a:solidFill>
                  <a:srgbClr val="22423D"/>
                </a:solidFill>
                <a:latin typeface="Glacial Indifference"/>
              </a:rPr>
              <a:t>dan </a:t>
            </a:r>
            <a:r>
              <a:rPr lang="en-US" sz="2999" spc="497">
                <a:solidFill>
                  <a:srgbClr val="22423D"/>
                </a:solidFill>
                <a:latin typeface="Glacial Indifference Bold"/>
              </a:rPr>
              <a:t>bad loan</a:t>
            </a:r>
          </a:p>
        </p:txBody>
      </p:sp>
      <p:sp>
        <p:nvSpPr>
          <p:cNvPr id="9" name="TextBox 9"/>
          <p:cNvSpPr txBox="1"/>
          <p:nvPr/>
        </p:nvSpPr>
        <p:spPr>
          <a:xfrm>
            <a:off x="3373185" y="7413972"/>
            <a:ext cx="5441514" cy="2392353"/>
          </a:xfrm>
          <a:prstGeom prst="rect">
            <a:avLst/>
          </a:prstGeom>
        </p:spPr>
        <p:txBody>
          <a:bodyPr lIns="0" tIns="0" rIns="0" bIns="0" rtlCol="0" anchor="t">
            <a:spAutoFit/>
          </a:bodyPr>
          <a:lstStyle/>
          <a:p>
            <a:pPr>
              <a:lnSpc>
                <a:spcPts val="3196"/>
              </a:lnSpc>
            </a:pPr>
            <a:r>
              <a:rPr lang="en-US" sz="2556" spc="424">
                <a:solidFill>
                  <a:srgbClr val="FFFAF6"/>
                </a:solidFill>
                <a:latin typeface="Glacial Indifference Bold"/>
              </a:rPr>
              <a:t>Good loan</a:t>
            </a:r>
            <a:r>
              <a:rPr lang="en-US" sz="2556" spc="424">
                <a:solidFill>
                  <a:srgbClr val="FFFAF6"/>
                </a:solidFill>
                <a:latin typeface="Glacial Indifference"/>
              </a:rPr>
              <a:t> : 'Fully Paid', 'Current', 'In Grace Period', 'Does not meet the credit policy. Status:Fully Paid'.</a:t>
            </a:r>
          </a:p>
          <a:p>
            <a:pPr>
              <a:lnSpc>
                <a:spcPts val="3196"/>
              </a:lnSpc>
            </a:pPr>
            <a:endParaRPr lang="en-US" sz="2556" spc="424">
              <a:solidFill>
                <a:srgbClr val="FFFAF6"/>
              </a:solidFill>
              <a:latin typeface="Glacial Indifference"/>
            </a:endParaRPr>
          </a:p>
          <a:p>
            <a:pPr>
              <a:lnSpc>
                <a:spcPts val="3196"/>
              </a:lnSpc>
            </a:pPr>
            <a:endParaRPr lang="en-US" sz="2556" spc="424">
              <a:solidFill>
                <a:srgbClr val="FFFAF6"/>
              </a:solidFill>
              <a:latin typeface="Glacial Indifference"/>
            </a:endParaRPr>
          </a:p>
        </p:txBody>
      </p:sp>
      <p:sp>
        <p:nvSpPr>
          <p:cNvPr id="10" name="TextBox 10"/>
          <p:cNvSpPr txBox="1"/>
          <p:nvPr/>
        </p:nvSpPr>
        <p:spPr>
          <a:xfrm>
            <a:off x="10867023" y="7413972"/>
            <a:ext cx="5441514" cy="2309312"/>
          </a:xfrm>
          <a:prstGeom prst="rect">
            <a:avLst/>
          </a:prstGeom>
        </p:spPr>
        <p:txBody>
          <a:bodyPr lIns="0" tIns="0" rIns="0" bIns="0" rtlCol="0" anchor="t">
            <a:spAutoFit/>
          </a:bodyPr>
          <a:lstStyle/>
          <a:p>
            <a:pPr>
              <a:lnSpc>
                <a:spcPts val="3084"/>
              </a:lnSpc>
            </a:pPr>
            <a:r>
              <a:rPr lang="en-US" sz="2467" spc="409">
                <a:solidFill>
                  <a:srgbClr val="FFFAF6"/>
                </a:solidFill>
                <a:latin typeface="Glacial Indifference Bold"/>
              </a:rPr>
              <a:t>Bad loan :</a:t>
            </a:r>
            <a:r>
              <a:rPr lang="en-US" sz="2467" spc="409">
                <a:solidFill>
                  <a:srgbClr val="FFFAF6"/>
                </a:solidFill>
                <a:latin typeface="Glacial Indifference"/>
              </a:rPr>
              <a:t> 'Charged Off', 'Default', 'Late (31-120 days)', 'Late (16-30 days)', 'Does not meet the credit policy. Status:Charged Off'.</a:t>
            </a:r>
          </a:p>
          <a:p>
            <a:pPr>
              <a:lnSpc>
                <a:spcPts val="3084"/>
              </a:lnSpc>
            </a:pPr>
            <a:endParaRPr lang="en-US" sz="2467" spc="409">
              <a:solidFill>
                <a:srgbClr val="FFFAF6"/>
              </a:solidFill>
              <a:latin typeface="Glacial Indifferen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30694" y="7232997"/>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26552" y="1119627"/>
            <a:ext cx="8146445" cy="8403987"/>
          </a:xfrm>
          <a:custGeom>
            <a:avLst/>
            <a:gdLst/>
            <a:ahLst/>
            <a:cxnLst/>
            <a:rect l="l" t="t" r="r" b="b"/>
            <a:pathLst>
              <a:path w="8146445" h="8403987">
                <a:moveTo>
                  <a:pt x="0" y="0"/>
                </a:moveTo>
                <a:lnTo>
                  <a:pt x="8146445" y="0"/>
                </a:lnTo>
                <a:lnTo>
                  <a:pt x="8146445" y="8403987"/>
                </a:lnTo>
                <a:lnTo>
                  <a:pt x="0" y="8403987"/>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1043705" y="1807256"/>
            <a:ext cx="6215595" cy="5425742"/>
          </a:xfrm>
          <a:prstGeom prst="rect">
            <a:avLst/>
          </a:prstGeom>
        </p:spPr>
        <p:txBody>
          <a:bodyPr lIns="0" tIns="0" rIns="0" bIns="0" rtlCol="0" anchor="t">
            <a:spAutoFit/>
          </a:bodyPr>
          <a:lstStyle/>
          <a:p>
            <a:pPr algn="ctr">
              <a:lnSpc>
                <a:spcPts val="4294"/>
              </a:lnSpc>
            </a:pPr>
            <a:r>
              <a:rPr lang="en-US" sz="3435" spc="570">
                <a:solidFill>
                  <a:srgbClr val="22423D"/>
                </a:solidFill>
                <a:latin typeface="Glacial Indifference"/>
              </a:rPr>
              <a:t>Setelah dilakukan klasifikasi berdasarkan label good dan bad, hasilnya yaitu:</a:t>
            </a:r>
          </a:p>
          <a:p>
            <a:pPr algn="ctr">
              <a:lnSpc>
                <a:spcPts val="4294"/>
              </a:lnSpc>
            </a:pPr>
            <a:endParaRPr lang="en-US" sz="3435" spc="570">
              <a:solidFill>
                <a:srgbClr val="22423D"/>
              </a:solidFill>
              <a:latin typeface="Glacial Indifference"/>
            </a:endParaRPr>
          </a:p>
          <a:p>
            <a:pPr marL="741688" lvl="1" indent="-370844">
              <a:lnSpc>
                <a:spcPts val="4294"/>
              </a:lnSpc>
              <a:buFont typeface="Arial"/>
              <a:buChar char="•"/>
            </a:pPr>
            <a:r>
              <a:rPr lang="en-US" sz="3435" spc="570">
                <a:solidFill>
                  <a:srgbClr val="22423D"/>
                </a:solidFill>
                <a:latin typeface="Glacial Indifference"/>
              </a:rPr>
              <a:t>Good Loan = </a:t>
            </a:r>
            <a:r>
              <a:rPr lang="en-US" sz="3435" spc="570">
                <a:solidFill>
                  <a:srgbClr val="22423D"/>
                </a:solidFill>
                <a:latin typeface="Glacial Indifference Bold"/>
              </a:rPr>
              <a:t>88.8%</a:t>
            </a:r>
          </a:p>
          <a:p>
            <a:pPr marL="741688" lvl="1" indent="-370844">
              <a:lnSpc>
                <a:spcPts val="4294"/>
              </a:lnSpc>
              <a:buFont typeface="Arial"/>
              <a:buChar char="•"/>
            </a:pPr>
            <a:r>
              <a:rPr lang="en-US" sz="3435" spc="570">
                <a:solidFill>
                  <a:srgbClr val="22423D"/>
                </a:solidFill>
                <a:latin typeface="Glacial Indifference"/>
              </a:rPr>
              <a:t>Bad Loan = </a:t>
            </a:r>
            <a:r>
              <a:rPr lang="en-US" sz="3435" spc="570">
                <a:solidFill>
                  <a:srgbClr val="22423D"/>
                </a:solidFill>
                <a:latin typeface="Glacial Indifference Bold"/>
              </a:rPr>
              <a:t>11.2%</a:t>
            </a:r>
          </a:p>
          <a:p>
            <a:pPr>
              <a:lnSpc>
                <a:spcPts val="4294"/>
              </a:lnSpc>
            </a:pPr>
            <a:endParaRPr lang="en-US" sz="3435" spc="570">
              <a:solidFill>
                <a:srgbClr val="22423D"/>
              </a:solidFill>
              <a:latin typeface="Glacial Indifference Bold"/>
            </a:endParaRPr>
          </a:p>
          <a:p>
            <a:pPr algn="ctr">
              <a:lnSpc>
                <a:spcPts val="4294"/>
              </a:lnSpc>
            </a:pPr>
            <a:r>
              <a:rPr lang="en-US" sz="3435" spc="570">
                <a:solidFill>
                  <a:srgbClr val="22423D"/>
                </a:solidFill>
                <a:latin typeface="Glacial Indifference"/>
              </a:rPr>
              <a:t>Berdasarkan label data,</a:t>
            </a:r>
          </a:p>
          <a:p>
            <a:pPr algn="ctr">
              <a:lnSpc>
                <a:spcPts val="4294"/>
              </a:lnSpc>
            </a:pPr>
            <a:r>
              <a:rPr lang="en-US" sz="3435" spc="570">
                <a:solidFill>
                  <a:srgbClr val="22423D"/>
                </a:solidFill>
                <a:latin typeface="Glacial Indifference Bold"/>
              </a:rPr>
              <a:t>good loan &gt; bad loan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298419" y="179253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Data Preparation</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09655" y="-771496"/>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63052" y="6943696"/>
            <a:ext cx="4734603" cy="4114800"/>
          </a:xfrm>
          <a:custGeom>
            <a:avLst/>
            <a:gdLst/>
            <a:ahLst/>
            <a:cxnLst/>
            <a:rect l="l" t="t" r="r" b="b"/>
            <a:pathLst>
              <a:path w="4734603" h="4114800">
                <a:moveTo>
                  <a:pt x="0" y="0"/>
                </a:moveTo>
                <a:lnTo>
                  <a:pt x="4734603" y="0"/>
                </a:lnTo>
                <a:lnTo>
                  <a:pt x="473460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3355298">
            <a:off x="8020506" y="841556"/>
            <a:ext cx="1031195" cy="2266481"/>
          </a:xfrm>
          <a:custGeom>
            <a:avLst/>
            <a:gdLst/>
            <a:ahLst/>
            <a:cxnLst/>
            <a:rect l="l" t="t" r="r" b="b"/>
            <a:pathLst>
              <a:path w="1031195" h="2266481">
                <a:moveTo>
                  <a:pt x="0" y="0"/>
                </a:moveTo>
                <a:lnTo>
                  <a:pt x="1031195" y="0"/>
                </a:lnTo>
                <a:lnTo>
                  <a:pt x="1031195" y="2266480"/>
                </a:lnTo>
                <a:lnTo>
                  <a:pt x="0" y="2266480"/>
                </a:lnTo>
                <a:lnTo>
                  <a:pt x="0" y="0"/>
                </a:lnTo>
                <a:close/>
              </a:path>
            </a:pathLst>
          </a:custGeom>
          <a:blipFill>
            <a:blip r:embed="rId6"/>
            <a:stretch>
              <a:fillRect/>
            </a:stretch>
          </a:blipFill>
        </p:spPr>
        <p:txBody>
          <a:bodyPr/>
          <a:lstStyle/>
          <a:p>
            <a:endParaRPr lang="en-US"/>
          </a:p>
        </p:txBody>
      </p:sp>
      <p:sp>
        <p:nvSpPr>
          <p:cNvPr id="5" name="Freeform 5"/>
          <p:cNvSpPr/>
          <p:nvPr/>
        </p:nvSpPr>
        <p:spPr>
          <a:xfrm>
            <a:off x="10110660" y="1974796"/>
            <a:ext cx="4268360" cy="7639123"/>
          </a:xfrm>
          <a:custGeom>
            <a:avLst/>
            <a:gdLst/>
            <a:ahLst/>
            <a:cxnLst/>
            <a:rect l="l" t="t" r="r" b="b"/>
            <a:pathLst>
              <a:path w="4268360" h="7639123">
                <a:moveTo>
                  <a:pt x="0" y="0"/>
                </a:moveTo>
                <a:lnTo>
                  <a:pt x="4268360" y="0"/>
                </a:lnTo>
                <a:lnTo>
                  <a:pt x="4268360" y="7639123"/>
                </a:lnTo>
                <a:lnTo>
                  <a:pt x="0" y="763912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397096" y="1832960"/>
            <a:ext cx="5911474" cy="1307396"/>
          </a:xfrm>
          <a:prstGeom prst="rect">
            <a:avLst/>
          </a:prstGeom>
        </p:spPr>
        <p:txBody>
          <a:bodyPr lIns="0" tIns="0" rIns="0" bIns="0" rtlCol="0" anchor="t">
            <a:spAutoFit/>
          </a:bodyPr>
          <a:lstStyle/>
          <a:p>
            <a:pPr>
              <a:lnSpc>
                <a:spcPts val="9320"/>
              </a:lnSpc>
            </a:pPr>
            <a:r>
              <a:rPr lang="en-US" sz="11096">
                <a:solidFill>
                  <a:srgbClr val="22423D"/>
                </a:solidFill>
                <a:latin typeface="Moontime"/>
              </a:rPr>
              <a:t>Data Cleansing</a:t>
            </a:r>
          </a:p>
        </p:txBody>
      </p:sp>
      <p:sp>
        <p:nvSpPr>
          <p:cNvPr id="7" name="TextBox 7"/>
          <p:cNvSpPr txBox="1"/>
          <p:nvPr/>
        </p:nvSpPr>
        <p:spPr>
          <a:xfrm>
            <a:off x="1397096" y="3694855"/>
            <a:ext cx="7139008" cy="4286250"/>
          </a:xfrm>
          <a:prstGeom prst="rect">
            <a:avLst/>
          </a:prstGeom>
        </p:spPr>
        <p:txBody>
          <a:bodyPr lIns="0" tIns="0" rIns="0" bIns="0" rtlCol="0" anchor="t">
            <a:spAutoFit/>
          </a:bodyPr>
          <a:lstStyle/>
          <a:p>
            <a:pPr>
              <a:lnSpc>
                <a:spcPts val="3750"/>
              </a:lnSpc>
            </a:pPr>
            <a:r>
              <a:rPr lang="en-US" sz="3000" spc="497">
                <a:solidFill>
                  <a:srgbClr val="22423D"/>
                </a:solidFill>
                <a:latin typeface="Glacial Indifference"/>
              </a:rPr>
              <a:t>Pada tahap ini dilakukan data cleansing untuk menyiapkan data untuk lebih siap digunakan.</a:t>
            </a:r>
          </a:p>
          <a:p>
            <a:pPr>
              <a:lnSpc>
                <a:spcPts val="3750"/>
              </a:lnSpc>
            </a:pPr>
            <a:r>
              <a:rPr lang="en-US" sz="3000" spc="497">
                <a:solidFill>
                  <a:srgbClr val="22423D"/>
                </a:solidFill>
                <a:latin typeface="Glacial Indifference"/>
              </a:rPr>
              <a:t>Dalam dataset loan yang saya miliki, tidak terdapat duplicated value, namun terdapat </a:t>
            </a:r>
            <a:r>
              <a:rPr lang="en-US" sz="3000" spc="497">
                <a:solidFill>
                  <a:srgbClr val="22423D"/>
                </a:solidFill>
                <a:latin typeface="Glacial Indifference Bold"/>
              </a:rPr>
              <a:t>missing value, incorrect format/dtypes</a:t>
            </a:r>
          </a:p>
        </p:txBody>
      </p:sp>
      <p:sp>
        <p:nvSpPr>
          <p:cNvPr id="8" name="TextBox 8"/>
          <p:cNvSpPr txBox="1"/>
          <p:nvPr/>
        </p:nvSpPr>
        <p:spPr>
          <a:xfrm>
            <a:off x="10110660" y="1209084"/>
            <a:ext cx="6289883" cy="46670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RESULT AFTER CLEANSING:</a:t>
            </a:r>
          </a:p>
        </p:txBody>
      </p:sp>
      <p:sp>
        <p:nvSpPr>
          <p:cNvPr id="9" name="TextBox 9"/>
          <p:cNvSpPr txBox="1"/>
          <p:nvPr/>
        </p:nvSpPr>
        <p:spPr>
          <a:xfrm>
            <a:off x="14563052" y="1955746"/>
            <a:ext cx="2537380" cy="3339465"/>
          </a:xfrm>
          <a:prstGeom prst="rect">
            <a:avLst/>
          </a:prstGeom>
        </p:spPr>
        <p:txBody>
          <a:bodyPr lIns="0" tIns="0" rIns="0" bIns="0" rtlCol="0" anchor="t">
            <a:spAutoFit/>
          </a:bodyPr>
          <a:lstStyle/>
          <a:p>
            <a:pPr marL="453395" lvl="1" indent="-226697">
              <a:lnSpc>
                <a:spcPts val="2625"/>
              </a:lnSpc>
              <a:buFont typeface="Arial"/>
              <a:buChar char="•"/>
            </a:pPr>
            <a:r>
              <a:rPr lang="en-US" sz="2100" spc="348">
                <a:solidFill>
                  <a:srgbClr val="22423D"/>
                </a:solidFill>
                <a:latin typeface="Glacial Indifference"/>
              </a:rPr>
              <a:t>Jumlah row dari 75 menjadi 51</a:t>
            </a:r>
          </a:p>
          <a:p>
            <a:pPr marL="453395" lvl="1" indent="-226697">
              <a:lnSpc>
                <a:spcPts val="2625"/>
              </a:lnSpc>
              <a:buFont typeface="Arial"/>
              <a:buChar char="•"/>
            </a:pPr>
            <a:r>
              <a:rPr lang="en-US" sz="2100" spc="348">
                <a:solidFill>
                  <a:srgbClr val="22423D"/>
                </a:solidFill>
                <a:latin typeface="Glacial Indifference"/>
              </a:rPr>
              <a:t>Beberapa dtype berubah, sekarang mempunyai dtype datetime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9551227" y="274068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21486" y="3535611"/>
            <a:ext cx="12445027" cy="380632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Exploratory Data Analysis</a:t>
            </a:r>
          </a:p>
        </p:txBody>
      </p:sp>
      <p:sp>
        <p:nvSpPr>
          <p:cNvPr id="4" name="Freeform 4"/>
          <p:cNvSpPr/>
          <p:nvPr/>
        </p:nvSpPr>
        <p:spPr>
          <a:xfrm>
            <a:off x="6079837" y="6690317"/>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4169073" y="-3244193"/>
            <a:ext cx="13902753" cy="13381400"/>
          </a:xfrm>
          <a:custGeom>
            <a:avLst/>
            <a:gdLst/>
            <a:ahLst/>
            <a:cxnLst/>
            <a:rect l="l" t="t" r="r" b="b"/>
            <a:pathLst>
              <a:path w="13902753" h="13381400">
                <a:moveTo>
                  <a:pt x="0" y="0"/>
                </a:moveTo>
                <a:lnTo>
                  <a:pt x="13902753" y="0"/>
                </a:lnTo>
                <a:lnTo>
                  <a:pt x="13902753" y="13381400"/>
                </a:lnTo>
                <a:lnTo>
                  <a:pt x="0" y="13381400"/>
                </a:lnTo>
                <a:lnTo>
                  <a:pt x="0" y="0"/>
                </a:lnTo>
                <a:close/>
              </a:path>
            </a:pathLst>
          </a:custGeom>
          <a:blipFill>
            <a:blip r:embed="rId2"/>
            <a:stretch>
              <a:fillRect/>
            </a:stretch>
          </a:blipFill>
        </p:spPr>
        <p:txBody>
          <a:bodyPr/>
          <a:lstStyle/>
          <a:p>
            <a:endParaRPr lang="en-US"/>
          </a:p>
        </p:txBody>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733680" y="1350202"/>
            <a:ext cx="2748592" cy="690149"/>
          </a:xfrm>
          <a:custGeom>
            <a:avLst/>
            <a:gdLst/>
            <a:ahLst/>
            <a:cxnLst/>
            <a:rect l="l" t="t" r="r" b="b"/>
            <a:pathLst>
              <a:path w="2748592" h="690149">
                <a:moveTo>
                  <a:pt x="0" y="0"/>
                </a:moveTo>
                <a:lnTo>
                  <a:pt x="2748592" y="0"/>
                </a:lnTo>
                <a:lnTo>
                  <a:pt x="2748592" y="690149"/>
                </a:lnTo>
                <a:lnTo>
                  <a:pt x="0" y="690149"/>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47158" y="2764394"/>
            <a:ext cx="16230600" cy="6594439"/>
          </a:xfrm>
          <a:prstGeom prst="rect">
            <a:avLst/>
          </a:prstGeom>
        </p:spPr>
        <p:txBody>
          <a:bodyPr lIns="0" tIns="0" rIns="0" bIns="0" rtlCol="0" anchor="t">
            <a:spAutoFit/>
          </a:bodyPr>
          <a:lstStyle/>
          <a:p>
            <a:pPr algn="ctr">
              <a:lnSpc>
                <a:spcPts val="10777"/>
              </a:lnSpc>
            </a:pPr>
            <a:r>
              <a:rPr lang="en-US" sz="9622">
                <a:solidFill>
                  <a:srgbClr val="22423D"/>
                </a:solidFill>
                <a:latin typeface="Roboto Slab"/>
              </a:rPr>
              <a:t>END-TO-END</a:t>
            </a:r>
          </a:p>
          <a:p>
            <a:pPr algn="ctr">
              <a:lnSpc>
                <a:spcPts val="10777"/>
              </a:lnSpc>
            </a:pPr>
            <a:r>
              <a:rPr lang="en-US" sz="9622">
                <a:solidFill>
                  <a:srgbClr val="22423D"/>
                </a:solidFill>
                <a:latin typeface="Roboto Slab"/>
              </a:rPr>
              <a:t>SOLUTION:</a:t>
            </a:r>
          </a:p>
          <a:p>
            <a:pPr algn="ctr">
              <a:lnSpc>
                <a:spcPts val="15144"/>
              </a:lnSpc>
            </a:pPr>
            <a:endParaRPr lang="en-US" sz="9622">
              <a:solidFill>
                <a:srgbClr val="22423D"/>
              </a:solidFill>
              <a:latin typeface="Roboto Slab"/>
            </a:endParaRPr>
          </a:p>
          <a:p>
            <a:pPr algn="ctr">
              <a:lnSpc>
                <a:spcPts val="15144"/>
              </a:lnSpc>
            </a:pPr>
            <a:endParaRPr lang="en-US" sz="9622">
              <a:solidFill>
                <a:srgbClr val="22423D"/>
              </a:solidFill>
              <a:latin typeface="Roboto Slab"/>
            </a:endParaRPr>
          </a:p>
        </p:txBody>
      </p:sp>
      <p:sp>
        <p:nvSpPr>
          <p:cNvPr id="7" name="Freeform 7"/>
          <p:cNvSpPr/>
          <p:nvPr/>
        </p:nvSpPr>
        <p:spPr>
          <a:xfrm>
            <a:off x="6471522" y="1028700"/>
            <a:ext cx="2285190" cy="1164122"/>
          </a:xfrm>
          <a:custGeom>
            <a:avLst/>
            <a:gdLst/>
            <a:ahLst/>
            <a:cxnLst/>
            <a:rect l="l" t="t" r="r" b="b"/>
            <a:pathLst>
              <a:path w="2285190" h="1164122">
                <a:moveTo>
                  <a:pt x="0" y="0"/>
                </a:moveTo>
                <a:lnTo>
                  <a:pt x="2285190" y="0"/>
                </a:lnTo>
                <a:lnTo>
                  <a:pt x="2285190" y="1164122"/>
                </a:lnTo>
                <a:lnTo>
                  <a:pt x="0" y="1164122"/>
                </a:lnTo>
                <a:lnTo>
                  <a:pt x="0" y="0"/>
                </a:lnTo>
                <a:close/>
              </a:path>
            </a:pathLst>
          </a:custGeom>
          <a:blipFill>
            <a:blip r:embed="rId8"/>
            <a:stretch>
              <a:fillRect r="-10124"/>
            </a:stretch>
          </a:blipFill>
        </p:spPr>
        <p:txBody>
          <a:bodyPr/>
          <a:lstStyle/>
          <a:p>
            <a:endParaRPr lang="en-US"/>
          </a:p>
        </p:txBody>
      </p:sp>
      <p:sp>
        <p:nvSpPr>
          <p:cNvPr id="8" name="TextBox 8"/>
          <p:cNvSpPr txBox="1"/>
          <p:nvPr/>
        </p:nvSpPr>
        <p:spPr>
          <a:xfrm>
            <a:off x="4189304" y="6542783"/>
            <a:ext cx="9946308" cy="1958305"/>
          </a:xfrm>
          <a:prstGeom prst="rect">
            <a:avLst/>
          </a:prstGeom>
        </p:spPr>
        <p:txBody>
          <a:bodyPr lIns="0" tIns="0" rIns="0" bIns="0" rtlCol="0" anchor="t">
            <a:spAutoFit/>
          </a:bodyPr>
          <a:lstStyle/>
          <a:p>
            <a:pPr algn="ctr">
              <a:lnSpc>
                <a:spcPts val="7893"/>
              </a:lnSpc>
            </a:pPr>
            <a:r>
              <a:rPr lang="en-US" sz="5638" spc="935">
                <a:solidFill>
                  <a:srgbClr val="22423D"/>
                </a:solidFill>
                <a:latin typeface="Glacial Indifference Bold"/>
              </a:rPr>
              <a:t>LOAN CREDIT RISK SCORING PREDICTION</a:t>
            </a:r>
          </a:p>
        </p:txBody>
      </p:sp>
      <p:sp>
        <p:nvSpPr>
          <p:cNvPr id="9" name="TextBox 9"/>
          <p:cNvSpPr txBox="1"/>
          <p:nvPr/>
        </p:nvSpPr>
        <p:spPr>
          <a:xfrm>
            <a:off x="8756712" y="1235894"/>
            <a:ext cx="811491" cy="804457"/>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rPr>
              <a:t>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5400000">
            <a:off x="7476603" y="-524397"/>
            <a:ext cx="8229600" cy="11335794"/>
          </a:xfrm>
          <a:custGeom>
            <a:avLst/>
            <a:gdLst/>
            <a:ahLst/>
            <a:cxnLst/>
            <a:rect l="l" t="t" r="r" b="b"/>
            <a:pathLst>
              <a:path w="8229600" h="11335794">
                <a:moveTo>
                  <a:pt x="0" y="0"/>
                </a:moveTo>
                <a:lnTo>
                  <a:pt x="8229600" y="0"/>
                </a:lnTo>
                <a:lnTo>
                  <a:pt x="8229600" y="11335794"/>
                </a:lnTo>
                <a:lnTo>
                  <a:pt x="0" y="11335794"/>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028700" y="1367114"/>
            <a:ext cx="6289883" cy="46670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CORELATION MAP:</a:t>
            </a:r>
          </a:p>
        </p:txBody>
      </p:sp>
      <p:sp>
        <p:nvSpPr>
          <p:cNvPr id="7" name="TextBox 7"/>
          <p:cNvSpPr txBox="1"/>
          <p:nvPr/>
        </p:nvSpPr>
        <p:spPr>
          <a:xfrm>
            <a:off x="1028700" y="2412032"/>
            <a:ext cx="4894806" cy="7322933"/>
          </a:xfrm>
          <a:prstGeom prst="rect">
            <a:avLst/>
          </a:prstGeom>
        </p:spPr>
        <p:txBody>
          <a:bodyPr lIns="0" tIns="0" rIns="0" bIns="0" rtlCol="0" anchor="t">
            <a:spAutoFit/>
          </a:bodyPr>
          <a:lstStyle/>
          <a:p>
            <a:pPr>
              <a:lnSpc>
                <a:spcPts val="2141"/>
              </a:lnSpc>
              <a:spcBef>
                <a:spcPct val="0"/>
              </a:spcBef>
            </a:pPr>
            <a:r>
              <a:rPr lang="en-US" sz="1713" spc="284">
                <a:solidFill>
                  <a:srgbClr val="22423D"/>
                </a:solidFill>
                <a:latin typeface="Glacial Indifference"/>
              </a:rPr>
              <a:t>Seperti yang terlihat. Fitur </a:t>
            </a:r>
            <a:r>
              <a:rPr lang="en-US" sz="1713" spc="284">
                <a:solidFill>
                  <a:srgbClr val="22423D"/>
                </a:solidFill>
                <a:latin typeface="Glacial Indifference Bold"/>
              </a:rPr>
              <a:t>'policy_code'</a:t>
            </a:r>
            <a:r>
              <a:rPr lang="en-US" sz="1713" spc="284">
                <a:solidFill>
                  <a:srgbClr val="22423D"/>
                </a:solidFill>
                <a:latin typeface="Glacial Indifference"/>
              </a:rPr>
              <a:t> tidak memiliki korelasi sama sekali dengan fitur yang lain. Oleh sebab itu, fitur ini akan dihapus.</a:t>
            </a:r>
          </a:p>
          <a:p>
            <a:pPr>
              <a:lnSpc>
                <a:spcPts val="2141"/>
              </a:lnSpc>
              <a:spcBef>
                <a:spcPct val="0"/>
              </a:spcBef>
            </a:pPr>
            <a:endParaRPr lang="en-US" sz="1713" spc="284">
              <a:solidFill>
                <a:srgbClr val="22423D"/>
              </a:solidFill>
              <a:latin typeface="Glacial Indifference"/>
            </a:endParaRPr>
          </a:p>
          <a:p>
            <a:pPr>
              <a:lnSpc>
                <a:spcPts val="2141"/>
              </a:lnSpc>
              <a:spcBef>
                <a:spcPct val="0"/>
              </a:spcBef>
            </a:pPr>
            <a:r>
              <a:rPr lang="en-US" sz="1713" spc="284">
                <a:solidFill>
                  <a:srgbClr val="22423D"/>
                </a:solidFill>
                <a:latin typeface="Glacial Indifference"/>
              </a:rPr>
              <a:t>Kemudian bisa kita lihat dari hasil korelasi antar variabel di atas terdapat beberapa variabel yang memiliki </a:t>
            </a:r>
            <a:r>
              <a:rPr lang="en-US" sz="1713" spc="284">
                <a:solidFill>
                  <a:srgbClr val="22423D"/>
                </a:solidFill>
                <a:latin typeface="Glacial Indifference Bold"/>
              </a:rPr>
              <a:t>korelasi yang tinggi</a:t>
            </a:r>
            <a:r>
              <a:rPr lang="en-US" sz="1713" spc="284">
                <a:solidFill>
                  <a:srgbClr val="22423D"/>
                </a:solidFill>
                <a:latin typeface="Glacial Indifference"/>
              </a:rPr>
              <a:t>. Dalam data preprocessing, jika ada dua fitur yang memiliki korelasi tinggi (biasanya di atas 0.7), maka hanya salah satu fitur yang akan dipertahankan untuk </a:t>
            </a:r>
            <a:r>
              <a:rPr lang="en-US" sz="1713" spc="284">
                <a:solidFill>
                  <a:srgbClr val="22423D"/>
                </a:solidFill>
                <a:latin typeface="Glacial Indifference Bold"/>
              </a:rPr>
              <a:t>menghindari masalah multikolinieritas.</a:t>
            </a:r>
          </a:p>
          <a:p>
            <a:pPr>
              <a:lnSpc>
                <a:spcPts val="2141"/>
              </a:lnSpc>
              <a:spcBef>
                <a:spcPct val="0"/>
              </a:spcBef>
            </a:pPr>
            <a:endParaRPr lang="en-US" sz="1713" spc="284">
              <a:solidFill>
                <a:srgbClr val="22423D"/>
              </a:solidFill>
              <a:latin typeface="Glacial Indifference Bold"/>
            </a:endParaRPr>
          </a:p>
          <a:p>
            <a:pPr>
              <a:lnSpc>
                <a:spcPts val="2141"/>
              </a:lnSpc>
              <a:spcBef>
                <a:spcPct val="0"/>
              </a:spcBef>
            </a:pPr>
            <a:r>
              <a:rPr lang="en-US" sz="1713" spc="284">
                <a:solidFill>
                  <a:srgbClr val="22423D"/>
                </a:solidFill>
                <a:latin typeface="Glacial Indifference"/>
              </a:rPr>
              <a:t>Data dengan high correlation yang dihapus adalah : </a:t>
            </a:r>
            <a:r>
              <a:rPr lang="en-US" sz="1713" spc="284">
                <a:solidFill>
                  <a:srgbClr val="22423D"/>
                </a:solidFill>
                <a:latin typeface="Glacial Indifference Bold"/>
              </a:rPr>
              <a:t>['funded_amnt', 'funded_amnt_inv', 'installment', 'out_prncp_inv', 'total_pymnt', 'total_pymnt_inv', 'total_rec_prncp', 'total_rec_int', 'collection_recovery_fee', 'last_pymnt_amnt', 'total_rev_hi_lim']</a:t>
            </a:r>
          </a:p>
          <a:p>
            <a:pPr>
              <a:lnSpc>
                <a:spcPts val="1766"/>
              </a:lnSpc>
              <a:spcBef>
                <a:spcPct val="0"/>
              </a:spcBef>
            </a:pPr>
            <a:endParaRPr lang="en-US" sz="1713" spc="284">
              <a:solidFill>
                <a:srgbClr val="22423D"/>
              </a:solidFill>
              <a:latin typeface="Glacial Indifference Bold"/>
            </a:endParaRPr>
          </a:p>
          <a:p>
            <a:pPr>
              <a:lnSpc>
                <a:spcPts val="1766"/>
              </a:lnSpc>
              <a:spcBef>
                <a:spcPct val="0"/>
              </a:spcBef>
            </a:pPr>
            <a:endParaRPr lang="en-US" sz="1713" spc="284">
              <a:solidFill>
                <a:srgbClr val="22423D"/>
              </a:solidFill>
              <a:latin typeface="Glacial Indifference Bold"/>
            </a:endParaRPr>
          </a:p>
          <a:p>
            <a:pPr>
              <a:lnSpc>
                <a:spcPts val="1766"/>
              </a:lnSpc>
              <a:spcBef>
                <a:spcPct val="0"/>
              </a:spcBef>
            </a:pPr>
            <a:endParaRPr lang="en-US" sz="1713" spc="284">
              <a:solidFill>
                <a:srgbClr val="22423D"/>
              </a:solidFill>
              <a:latin typeface="Glacial Indifference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020497" y="2426819"/>
            <a:ext cx="12247006" cy="5938820"/>
          </a:xfrm>
          <a:prstGeom prst="rect">
            <a:avLst/>
          </a:prstGeom>
        </p:spPr>
        <p:txBody>
          <a:bodyPr lIns="0" tIns="0" rIns="0" bIns="0" rtlCol="0" anchor="t">
            <a:spAutoFit/>
          </a:bodyPr>
          <a:lstStyle/>
          <a:p>
            <a:pPr>
              <a:lnSpc>
                <a:spcPts val="3668"/>
              </a:lnSpc>
            </a:pPr>
            <a:r>
              <a:rPr lang="en-US" sz="2717" spc="451">
                <a:solidFill>
                  <a:srgbClr val="22423D"/>
                </a:solidFill>
                <a:latin typeface="Glacial Indifference"/>
              </a:rPr>
              <a:t>Setelah melakukan  analysis lebih lanjut mengenai data yang tersisa, kita perlu </a:t>
            </a:r>
            <a:r>
              <a:rPr lang="en-US" sz="2717" spc="451">
                <a:solidFill>
                  <a:srgbClr val="22423D"/>
                </a:solidFill>
                <a:latin typeface="Glacial Indifference Bold"/>
              </a:rPr>
              <a:t>menghapus kolom</a:t>
            </a:r>
            <a:r>
              <a:rPr lang="en-US" sz="2717" spc="451">
                <a:solidFill>
                  <a:srgbClr val="22423D"/>
                </a:solidFill>
                <a:latin typeface="Glacial Indifference"/>
              </a:rPr>
              <a:t>:</a:t>
            </a:r>
          </a:p>
          <a:p>
            <a:pPr marL="586614" lvl="1" indent="-293307">
              <a:lnSpc>
                <a:spcPts val="3668"/>
              </a:lnSpc>
              <a:buFont typeface="Arial"/>
              <a:buChar char="•"/>
            </a:pPr>
            <a:r>
              <a:rPr lang="en-US" sz="2717" spc="451">
                <a:solidFill>
                  <a:srgbClr val="22423D"/>
                </a:solidFill>
                <a:latin typeface="Glacial Indifference Bold"/>
              </a:rPr>
              <a:t>'url', 'emp_title', 'desc'</a:t>
            </a:r>
            <a:r>
              <a:rPr lang="en-US" sz="2717" spc="451">
                <a:solidFill>
                  <a:srgbClr val="22423D"/>
                </a:solidFill>
                <a:latin typeface="Glacial Indifference"/>
              </a:rPr>
              <a:t>, dan </a:t>
            </a:r>
            <a:r>
              <a:rPr lang="en-US" sz="2717" spc="451">
                <a:solidFill>
                  <a:srgbClr val="22423D"/>
                </a:solidFill>
                <a:latin typeface="Glacial Indifference Bold"/>
              </a:rPr>
              <a:t>'title'</a:t>
            </a:r>
            <a:r>
              <a:rPr lang="en-US" sz="2717" spc="451">
                <a:solidFill>
                  <a:srgbClr val="22423D"/>
                </a:solidFill>
                <a:latin typeface="Glacial Indifference"/>
              </a:rPr>
              <a:t> karena memiliki kardinalitas(nilai unique) yang banyak.</a:t>
            </a:r>
          </a:p>
          <a:p>
            <a:pPr marL="586614" lvl="1" indent="-293307">
              <a:lnSpc>
                <a:spcPts val="3668"/>
              </a:lnSpc>
              <a:buFont typeface="Arial"/>
              <a:buChar char="•"/>
            </a:pPr>
            <a:r>
              <a:rPr lang="en-US" sz="2717" spc="451">
                <a:solidFill>
                  <a:srgbClr val="22423D"/>
                </a:solidFill>
                <a:latin typeface="Glacial Indifference Bold"/>
              </a:rPr>
              <a:t>'application_type'</a:t>
            </a:r>
            <a:r>
              <a:rPr lang="en-US" sz="2717" spc="451">
                <a:solidFill>
                  <a:srgbClr val="22423D"/>
                </a:solidFill>
                <a:latin typeface="Glacial Indifference"/>
              </a:rPr>
              <a:t> karena hanya memiliki 1 angka unik, sehingga tidak dibutuhkan.</a:t>
            </a:r>
          </a:p>
          <a:p>
            <a:pPr marL="586614" lvl="1" indent="-293307">
              <a:lnSpc>
                <a:spcPts val="3668"/>
              </a:lnSpc>
              <a:buFont typeface="Arial"/>
              <a:buChar char="•"/>
            </a:pPr>
            <a:r>
              <a:rPr lang="en-US" sz="2717" spc="451">
                <a:solidFill>
                  <a:srgbClr val="22423D"/>
                </a:solidFill>
                <a:latin typeface="Glacial Indifference Bold"/>
              </a:rPr>
              <a:t>'zip_code'</a:t>
            </a:r>
            <a:r>
              <a:rPr lang="en-US" sz="2717" spc="451">
                <a:solidFill>
                  <a:srgbClr val="22423D"/>
                </a:solidFill>
                <a:latin typeface="Glacial Indifference"/>
              </a:rPr>
              <a:t> karena berisi teks bebas dan banyak kardinalitas juga.</a:t>
            </a:r>
          </a:p>
          <a:p>
            <a:pPr marL="586614" lvl="1" indent="-293307">
              <a:lnSpc>
                <a:spcPts val="3668"/>
              </a:lnSpc>
              <a:buFont typeface="Arial"/>
              <a:buChar char="•"/>
            </a:pPr>
            <a:r>
              <a:rPr lang="en-US" sz="2717" spc="451">
                <a:solidFill>
                  <a:srgbClr val="22423D"/>
                </a:solidFill>
                <a:latin typeface="Glacial Indifference Bold"/>
              </a:rPr>
              <a:t>'sub_grade'</a:t>
            </a:r>
            <a:r>
              <a:rPr lang="en-US" sz="2717" spc="451">
                <a:solidFill>
                  <a:srgbClr val="22423D"/>
                </a:solidFill>
                <a:latin typeface="Glacial Indifference"/>
              </a:rPr>
              <a:t> karena merupakan keturunan dari 'grade' sehingga sudah diwakilkan.</a:t>
            </a:r>
          </a:p>
          <a:p>
            <a:pPr marL="586614" lvl="1" indent="-293307">
              <a:lnSpc>
                <a:spcPts val="3668"/>
              </a:lnSpc>
              <a:buFont typeface="Arial"/>
              <a:buChar char="•"/>
            </a:pPr>
            <a:r>
              <a:rPr lang="en-US" sz="2717" spc="451">
                <a:solidFill>
                  <a:srgbClr val="22423D"/>
                </a:solidFill>
                <a:latin typeface="Glacial Indifference Bold"/>
              </a:rPr>
              <a:t>'addr_state' </a:t>
            </a:r>
            <a:r>
              <a:rPr lang="en-US" sz="2717" spc="451">
                <a:solidFill>
                  <a:srgbClr val="22423D"/>
                </a:solidFill>
                <a:latin typeface="Glacial Indifference"/>
              </a:rPr>
              <a:t>juga tidak dibutuhkan dalam pemodelan karena hanya menunjukan alamat peminjam</a:t>
            </a:r>
          </a:p>
          <a:p>
            <a:pPr>
              <a:lnSpc>
                <a:spcPts val="3668"/>
              </a:lnSpc>
            </a:pPr>
            <a:endParaRPr lang="en-US" sz="2717" spc="451">
              <a:solidFill>
                <a:srgbClr val="22423D"/>
              </a:solidFill>
              <a:latin typeface="Glacial Indifference"/>
            </a:endParaRPr>
          </a:p>
        </p:txBody>
      </p:sp>
      <p:sp>
        <p:nvSpPr>
          <p:cNvPr id="6" name="TextBox 6"/>
          <p:cNvSpPr txBox="1"/>
          <p:nvPr/>
        </p:nvSpPr>
        <p:spPr>
          <a:xfrm>
            <a:off x="6777396" y="1009650"/>
            <a:ext cx="4733209" cy="46670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FEATURE SELECTION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607583" y="3727367"/>
            <a:ext cx="7867340" cy="4238917"/>
          </a:xfrm>
          <a:prstGeom prst="rect">
            <a:avLst/>
          </a:prstGeom>
        </p:spPr>
        <p:txBody>
          <a:bodyPr lIns="0" tIns="0" rIns="0" bIns="0" rtlCol="0" anchor="t">
            <a:spAutoFit/>
          </a:bodyPr>
          <a:lstStyle/>
          <a:p>
            <a:pPr>
              <a:lnSpc>
                <a:spcPts val="3668"/>
              </a:lnSpc>
            </a:pPr>
            <a:r>
              <a:rPr lang="en-US" sz="2717" spc="451" dirty="0">
                <a:solidFill>
                  <a:srgbClr val="22423D"/>
                </a:solidFill>
                <a:latin typeface="Glacial Indifference"/>
              </a:rPr>
              <a:t>Sebelum melakukan model building </a:t>
            </a:r>
            <a:r>
              <a:rPr lang="en-US" sz="2717" spc="451" dirty="0" err="1">
                <a:solidFill>
                  <a:srgbClr val="22423D"/>
                </a:solidFill>
                <a:latin typeface="Glacial Indifference"/>
              </a:rPr>
              <a:t>kita</a:t>
            </a:r>
            <a:r>
              <a:rPr lang="en-US" sz="2717" spc="451" dirty="0">
                <a:solidFill>
                  <a:srgbClr val="22423D"/>
                </a:solidFill>
                <a:latin typeface="Glacial Indifference"/>
              </a:rPr>
              <a:t> </a:t>
            </a:r>
            <a:r>
              <a:rPr lang="en-US" sz="2717" spc="451" dirty="0" err="1">
                <a:solidFill>
                  <a:srgbClr val="22423D"/>
                </a:solidFill>
                <a:latin typeface="Glacial Indifference"/>
              </a:rPr>
              <a:t>perlu</a:t>
            </a:r>
            <a:r>
              <a:rPr lang="en-US" sz="2717" spc="451" dirty="0">
                <a:solidFill>
                  <a:srgbClr val="22423D"/>
                </a:solidFill>
                <a:latin typeface="Glacial Indifference"/>
              </a:rPr>
              <a:t> melakukan feature encoding untuk </a:t>
            </a:r>
            <a:r>
              <a:rPr lang="en-US" sz="2717" spc="451" dirty="0" err="1">
                <a:solidFill>
                  <a:srgbClr val="22423D"/>
                </a:solidFill>
                <a:latin typeface="Glacial Indifference Bold"/>
              </a:rPr>
              <a:t>mentransformasikan</a:t>
            </a:r>
            <a:r>
              <a:rPr lang="en-US" sz="2717" spc="451" dirty="0">
                <a:solidFill>
                  <a:srgbClr val="22423D"/>
                </a:solidFill>
                <a:latin typeface="Glacial Indifference Bold"/>
              </a:rPr>
              <a:t> data yang non numeric menjadi numeric. </a:t>
            </a:r>
          </a:p>
          <a:p>
            <a:pPr>
              <a:lnSpc>
                <a:spcPts val="3668"/>
              </a:lnSpc>
            </a:pPr>
            <a:r>
              <a:rPr lang="en-US" sz="2717" spc="451" dirty="0">
                <a:solidFill>
                  <a:srgbClr val="22423D"/>
                </a:solidFill>
                <a:latin typeface="Glacial Indifference" panose="020B0604020202020204" charset="0"/>
              </a:rPr>
              <a:t>Dalam </a:t>
            </a:r>
            <a:r>
              <a:rPr lang="en-US" sz="2717" spc="451" dirty="0" err="1">
                <a:solidFill>
                  <a:srgbClr val="22423D"/>
                </a:solidFill>
                <a:latin typeface="Glacial Indifference" panose="020B0604020202020204" charset="0"/>
              </a:rPr>
              <a:t>hal</a:t>
            </a:r>
            <a:r>
              <a:rPr lang="en-US" sz="2717" spc="451" dirty="0">
                <a:solidFill>
                  <a:srgbClr val="22423D"/>
                </a:solidFill>
                <a:latin typeface="Glacial Indifference" panose="020B0604020202020204" charset="0"/>
              </a:rPr>
              <a:t> ini, </a:t>
            </a:r>
            <a:r>
              <a:rPr lang="en-US" sz="2717" spc="451" dirty="0" err="1">
                <a:solidFill>
                  <a:srgbClr val="22423D"/>
                </a:solidFill>
                <a:latin typeface="Glacial Indifference" panose="020B0604020202020204" charset="0"/>
              </a:rPr>
              <a:t>saya</a:t>
            </a:r>
            <a:r>
              <a:rPr lang="en-US" sz="2717" spc="451" dirty="0">
                <a:solidFill>
                  <a:srgbClr val="22423D"/>
                </a:solidFill>
                <a:latin typeface="Glacial Indifference" panose="020B0604020202020204" charset="0"/>
              </a:rPr>
              <a:t> </a:t>
            </a:r>
            <a:r>
              <a:rPr lang="en-US" sz="2717" spc="451" dirty="0" err="1">
                <a:solidFill>
                  <a:srgbClr val="22423D"/>
                </a:solidFill>
                <a:latin typeface="Glacial Indifference" panose="020B0604020202020204" charset="0"/>
              </a:rPr>
              <a:t>menggunakan</a:t>
            </a:r>
            <a:r>
              <a:rPr lang="en-US" sz="2717" spc="451" dirty="0">
                <a:solidFill>
                  <a:srgbClr val="22423D"/>
                </a:solidFill>
                <a:latin typeface="Glacial Indifference" panose="020B0604020202020204" charset="0"/>
              </a:rPr>
              <a:t> </a:t>
            </a:r>
            <a:r>
              <a:rPr lang="en-US" sz="2717" spc="451" dirty="0">
                <a:solidFill>
                  <a:srgbClr val="22423D"/>
                </a:solidFill>
                <a:latin typeface="Glacial Indifference Bold"/>
              </a:rPr>
              <a:t>one hot-encoding </a:t>
            </a:r>
            <a:r>
              <a:rPr lang="en-US" sz="2717" spc="451" dirty="0">
                <a:solidFill>
                  <a:srgbClr val="22423D"/>
                </a:solidFill>
                <a:latin typeface="Glacial Indifference" panose="020B0604020202020204" charset="0"/>
              </a:rPr>
              <a:t>untuk </a:t>
            </a:r>
            <a:r>
              <a:rPr lang="en-US" sz="2717" spc="451" dirty="0" err="1">
                <a:solidFill>
                  <a:srgbClr val="22423D"/>
                </a:solidFill>
                <a:latin typeface="Glacial Indifference" panose="020B0604020202020204" charset="0"/>
              </a:rPr>
              <a:t>mentransform</a:t>
            </a:r>
            <a:r>
              <a:rPr lang="en-US" sz="2717" spc="451" dirty="0">
                <a:solidFill>
                  <a:srgbClr val="22423D"/>
                </a:solidFill>
                <a:latin typeface="Glacial Indifference" panose="020B0604020202020204" charset="0"/>
              </a:rPr>
              <a:t> data categorical</a:t>
            </a:r>
            <a:r>
              <a:rPr lang="en-US" sz="2717" spc="451" dirty="0">
                <a:solidFill>
                  <a:srgbClr val="22423D"/>
                </a:solidFill>
                <a:latin typeface="Glacial Indifference Bold"/>
              </a:rPr>
              <a:t>, </a:t>
            </a:r>
            <a:r>
              <a:rPr lang="en-US" sz="2717" spc="451" dirty="0">
                <a:solidFill>
                  <a:srgbClr val="22423D"/>
                </a:solidFill>
                <a:latin typeface="Glacial Indifference" panose="020B0604020202020204" charset="0"/>
              </a:rPr>
              <a:t>dan </a:t>
            </a:r>
            <a:r>
              <a:rPr lang="en-US" sz="2717" spc="451" dirty="0" err="1">
                <a:solidFill>
                  <a:srgbClr val="22423D"/>
                </a:solidFill>
                <a:latin typeface="Glacial Indifference" panose="020B0604020202020204" charset="0"/>
              </a:rPr>
              <a:t>menggunakan</a:t>
            </a:r>
            <a:r>
              <a:rPr lang="en-US" sz="2717" spc="451" dirty="0">
                <a:solidFill>
                  <a:srgbClr val="22423D"/>
                </a:solidFill>
                <a:latin typeface="Glacial Indifference" panose="020B0604020202020204" charset="0"/>
              </a:rPr>
              <a:t> </a:t>
            </a:r>
            <a:r>
              <a:rPr lang="en-US" sz="2717" spc="451" dirty="0" err="1">
                <a:solidFill>
                  <a:srgbClr val="22423D"/>
                </a:solidFill>
                <a:latin typeface="Glacial Indifference Bold"/>
              </a:rPr>
              <a:t>standar</a:t>
            </a:r>
            <a:r>
              <a:rPr lang="en-US" sz="2717" spc="451" dirty="0">
                <a:solidFill>
                  <a:srgbClr val="22423D"/>
                </a:solidFill>
                <a:latin typeface="Glacial Indifference Bold"/>
              </a:rPr>
              <a:t> scaler </a:t>
            </a:r>
            <a:r>
              <a:rPr lang="en-US" sz="2717" spc="451" dirty="0">
                <a:solidFill>
                  <a:srgbClr val="22423D"/>
                </a:solidFill>
                <a:latin typeface="Glacial Indifference" panose="020B0604020202020204" charset="0"/>
              </a:rPr>
              <a:t>untuk data numeric</a:t>
            </a:r>
          </a:p>
          <a:p>
            <a:pPr>
              <a:lnSpc>
                <a:spcPts val="3668"/>
              </a:lnSpc>
            </a:pPr>
            <a:endParaRPr lang="en-US" sz="2717" spc="451" dirty="0">
              <a:solidFill>
                <a:srgbClr val="22423D"/>
              </a:solidFill>
              <a:latin typeface="Glacial Indifference Bold"/>
            </a:endParaRPr>
          </a:p>
        </p:txBody>
      </p:sp>
      <p:sp>
        <p:nvSpPr>
          <p:cNvPr id="7" name="TextBox 7"/>
          <p:cNvSpPr txBox="1"/>
          <p:nvPr/>
        </p:nvSpPr>
        <p:spPr>
          <a:xfrm>
            <a:off x="1607583" y="1829645"/>
            <a:ext cx="4733209" cy="46670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FEATURE ENCODING</a:t>
            </a:r>
          </a:p>
        </p:txBody>
      </p:sp>
      <p:sp>
        <p:nvSpPr>
          <p:cNvPr id="8" name="Freeform 8"/>
          <p:cNvSpPr/>
          <p:nvPr/>
        </p:nvSpPr>
        <p:spPr>
          <a:xfrm rot="3355298">
            <a:off x="8135437" y="1257926"/>
            <a:ext cx="1182348" cy="2598703"/>
          </a:xfrm>
          <a:custGeom>
            <a:avLst/>
            <a:gdLst/>
            <a:ahLst/>
            <a:cxnLst/>
            <a:rect l="l" t="t" r="r" b="b"/>
            <a:pathLst>
              <a:path w="1182348" h="2598703">
                <a:moveTo>
                  <a:pt x="0" y="0"/>
                </a:moveTo>
                <a:lnTo>
                  <a:pt x="1182348" y="0"/>
                </a:lnTo>
                <a:lnTo>
                  <a:pt x="1182348" y="2598703"/>
                </a:lnTo>
                <a:lnTo>
                  <a:pt x="0" y="2598703"/>
                </a:lnTo>
                <a:lnTo>
                  <a:pt x="0" y="0"/>
                </a:lnTo>
                <a:close/>
              </a:path>
            </a:pathLst>
          </a:custGeom>
          <a:blipFill>
            <a:blip r:embed="rId8"/>
            <a:stretch>
              <a:fillRect/>
            </a:stretch>
          </a:blipFill>
        </p:spPr>
        <p:txBody>
          <a:bodyPr/>
          <a:lstStyle/>
          <a:p>
            <a:endParaRPr lang="en-US"/>
          </a:p>
        </p:txBody>
      </p:sp>
      <p:pic>
        <p:nvPicPr>
          <p:cNvPr id="10" name="Picture 9">
            <a:extLst>
              <a:ext uri="{FF2B5EF4-FFF2-40B4-BE49-F238E27FC236}">
                <a16:creationId xmlns:a16="http://schemas.microsoft.com/office/drawing/2014/main" id="{3A4A44E9-FFC4-CECC-F1F4-3A16A90B841E}"/>
              </a:ext>
            </a:extLst>
          </p:cNvPr>
          <p:cNvPicPr>
            <a:picLocks noChangeAspect="1"/>
          </p:cNvPicPr>
          <p:nvPr/>
        </p:nvPicPr>
        <p:blipFill>
          <a:blip r:embed="rId9"/>
          <a:stretch>
            <a:fillRect/>
          </a:stretch>
        </p:blipFill>
        <p:spPr>
          <a:xfrm>
            <a:off x="14173200" y="5143500"/>
            <a:ext cx="3589159" cy="4330068"/>
          </a:xfrm>
          <a:prstGeom prst="rect">
            <a:avLst/>
          </a:prstGeom>
        </p:spPr>
      </p:pic>
      <p:pic>
        <p:nvPicPr>
          <p:cNvPr id="14" name="Picture 13">
            <a:extLst>
              <a:ext uri="{FF2B5EF4-FFF2-40B4-BE49-F238E27FC236}">
                <a16:creationId xmlns:a16="http://schemas.microsoft.com/office/drawing/2014/main" id="{1BFD1594-5E5D-5707-BD60-92430AC8ED07}"/>
              </a:ext>
            </a:extLst>
          </p:cNvPr>
          <p:cNvPicPr>
            <a:picLocks noChangeAspect="1"/>
          </p:cNvPicPr>
          <p:nvPr/>
        </p:nvPicPr>
        <p:blipFill rotWithShape="1">
          <a:blip r:embed="rId10"/>
          <a:srcRect l="4096"/>
          <a:stretch/>
        </p:blipFill>
        <p:spPr>
          <a:xfrm>
            <a:off x="10058723" y="1028700"/>
            <a:ext cx="3927460" cy="4330068"/>
          </a:xfrm>
          <a:prstGeom prst="rect">
            <a:avLst/>
          </a:prstGeom>
        </p:spPr>
      </p:pic>
      <p:sp>
        <p:nvSpPr>
          <p:cNvPr id="17" name="Freeform 8">
            <a:extLst>
              <a:ext uri="{FF2B5EF4-FFF2-40B4-BE49-F238E27FC236}">
                <a16:creationId xmlns:a16="http://schemas.microsoft.com/office/drawing/2014/main" id="{F7EA94D7-30E2-CEBF-533A-324C579FEA38}"/>
              </a:ext>
            </a:extLst>
          </p:cNvPr>
          <p:cNvSpPr/>
          <p:nvPr/>
        </p:nvSpPr>
        <p:spPr>
          <a:xfrm rot="6367844" flipH="1">
            <a:off x="9753485" y="6756914"/>
            <a:ext cx="1075920" cy="2946758"/>
          </a:xfrm>
          <a:custGeom>
            <a:avLst/>
            <a:gdLst/>
            <a:ahLst/>
            <a:cxnLst/>
            <a:rect l="l" t="t" r="r" b="b"/>
            <a:pathLst>
              <a:path w="1182348" h="2598703">
                <a:moveTo>
                  <a:pt x="0" y="0"/>
                </a:moveTo>
                <a:lnTo>
                  <a:pt x="1182348" y="0"/>
                </a:lnTo>
                <a:lnTo>
                  <a:pt x="1182348" y="2598703"/>
                </a:lnTo>
                <a:lnTo>
                  <a:pt x="0" y="259870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298419" y="179253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Model Building</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209800" y="3584291"/>
            <a:ext cx="13474198" cy="3118418"/>
          </a:xfrm>
          <a:prstGeom prst="rect">
            <a:avLst/>
          </a:prstGeom>
        </p:spPr>
        <p:txBody>
          <a:bodyPr lIns="0" tIns="0" rIns="0" bIns="0" rtlCol="0" anchor="t">
            <a:spAutoFit/>
          </a:bodyPr>
          <a:lstStyle/>
          <a:p>
            <a:pPr algn="just">
              <a:lnSpc>
                <a:spcPts val="3460"/>
              </a:lnSpc>
            </a:pPr>
            <a:r>
              <a:rPr lang="en-US" sz="2768" spc="459" dirty="0">
                <a:solidFill>
                  <a:srgbClr val="22423D"/>
                </a:solidFill>
                <a:latin typeface="Glacial Indifference"/>
              </a:rPr>
              <a:t>Pada </a:t>
            </a:r>
            <a:r>
              <a:rPr lang="en-US" sz="2768" spc="459" dirty="0" err="1">
                <a:solidFill>
                  <a:srgbClr val="22423D"/>
                </a:solidFill>
                <a:latin typeface="Glacial Indifference"/>
              </a:rPr>
              <a:t>tahap</a:t>
            </a:r>
            <a:r>
              <a:rPr lang="en-US" sz="2768" spc="459" dirty="0">
                <a:solidFill>
                  <a:srgbClr val="22423D"/>
                </a:solidFill>
                <a:latin typeface="Glacial Indifference"/>
              </a:rPr>
              <a:t> model building </a:t>
            </a:r>
            <a:r>
              <a:rPr lang="en-US" sz="2768" spc="459" dirty="0" err="1">
                <a:solidFill>
                  <a:srgbClr val="22423D"/>
                </a:solidFill>
                <a:latin typeface="Glacial Indifference"/>
              </a:rPr>
              <a:t>terdapat</a:t>
            </a:r>
            <a:r>
              <a:rPr lang="en-US" sz="2768" spc="459" dirty="0">
                <a:solidFill>
                  <a:srgbClr val="22423D"/>
                </a:solidFill>
                <a:latin typeface="Glacial Indifference"/>
              </a:rPr>
              <a:t> beberapa </a:t>
            </a:r>
            <a:r>
              <a:rPr lang="en-US" sz="2768" spc="459" dirty="0" err="1">
                <a:solidFill>
                  <a:srgbClr val="22423D"/>
                </a:solidFill>
                <a:latin typeface="Glacial Indifference"/>
              </a:rPr>
              <a:t>tahap</a:t>
            </a:r>
            <a:r>
              <a:rPr lang="en-US" sz="2768" spc="459" dirty="0">
                <a:solidFill>
                  <a:srgbClr val="22423D"/>
                </a:solidFill>
                <a:latin typeface="Glacial Indifference"/>
              </a:rPr>
              <a:t> yang </a:t>
            </a:r>
            <a:r>
              <a:rPr lang="en-US" sz="2768" spc="459" dirty="0" err="1">
                <a:solidFill>
                  <a:srgbClr val="22423D"/>
                </a:solidFill>
                <a:latin typeface="Glacial Indifference"/>
              </a:rPr>
              <a:t>saya</a:t>
            </a:r>
            <a:r>
              <a:rPr lang="en-US" sz="2768" spc="459" dirty="0">
                <a:solidFill>
                  <a:srgbClr val="22423D"/>
                </a:solidFill>
                <a:latin typeface="Glacial Indifference"/>
              </a:rPr>
              <a:t> </a:t>
            </a:r>
            <a:r>
              <a:rPr lang="en-US" sz="2768" spc="459" dirty="0" err="1">
                <a:solidFill>
                  <a:srgbClr val="22423D"/>
                </a:solidFill>
                <a:latin typeface="Glacial Indifference"/>
              </a:rPr>
              <a:t>lakukan</a:t>
            </a:r>
            <a:r>
              <a:rPr lang="en-US" sz="2768" spc="459" dirty="0">
                <a:solidFill>
                  <a:srgbClr val="22423D"/>
                </a:solidFill>
                <a:latin typeface="Glacial Indifference"/>
              </a:rPr>
              <a:t>, </a:t>
            </a:r>
            <a:r>
              <a:rPr lang="en-US" sz="2768" spc="459" dirty="0" err="1">
                <a:solidFill>
                  <a:srgbClr val="22423D"/>
                </a:solidFill>
                <a:latin typeface="Glacial Indifference"/>
              </a:rPr>
              <a:t>yaitu</a:t>
            </a:r>
            <a:r>
              <a:rPr lang="en-US" sz="2768" spc="459" dirty="0">
                <a:solidFill>
                  <a:srgbClr val="22423D"/>
                </a:solidFill>
                <a:latin typeface="Glacial Indifference"/>
              </a:rPr>
              <a:t>:</a:t>
            </a:r>
          </a:p>
          <a:p>
            <a:pPr marL="597717" lvl="1" indent="-298858" algn="just">
              <a:lnSpc>
                <a:spcPts val="3460"/>
              </a:lnSpc>
              <a:buFont typeface="Arial"/>
              <a:buChar char="•"/>
            </a:pPr>
            <a:r>
              <a:rPr lang="en-US" sz="2768" spc="459" dirty="0">
                <a:solidFill>
                  <a:srgbClr val="22423D"/>
                </a:solidFill>
                <a:latin typeface="Glacial Indifference Bold"/>
              </a:rPr>
              <a:t>Data splitting</a:t>
            </a:r>
            <a:r>
              <a:rPr lang="en-US" sz="2768" spc="459" dirty="0">
                <a:solidFill>
                  <a:srgbClr val="22423D"/>
                </a:solidFill>
                <a:latin typeface="Glacial Indifference"/>
              </a:rPr>
              <a:t>: Data </a:t>
            </a:r>
            <a:r>
              <a:rPr lang="en-US" sz="2768" spc="459" dirty="0" err="1">
                <a:solidFill>
                  <a:srgbClr val="22423D"/>
                </a:solidFill>
                <a:latin typeface="Glacial Indifference"/>
              </a:rPr>
              <a:t>dibagi</a:t>
            </a:r>
            <a:r>
              <a:rPr lang="en-US" sz="2768" spc="459" dirty="0">
                <a:solidFill>
                  <a:srgbClr val="22423D"/>
                </a:solidFill>
                <a:latin typeface="Glacial Indifference"/>
              </a:rPr>
              <a:t> menjadi data train dan data test. Saya </a:t>
            </a:r>
            <a:r>
              <a:rPr lang="en-US" sz="2768" spc="459" dirty="0" err="1">
                <a:solidFill>
                  <a:srgbClr val="22423D"/>
                </a:solidFill>
                <a:latin typeface="Glacial Indifference"/>
              </a:rPr>
              <a:t>membagi</a:t>
            </a:r>
            <a:r>
              <a:rPr lang="en-US" sz="2768" spc="459" dirty="0">
                <a:solidFill>
                  <a:srgbClr val="22423D"/>
                </a:solidFill>
                <a:latin typeface="Glacial Indifference"/>
              </a:rPr>
              <a:t> data menjadi, 80% data train dan 20% data test</a:t>
            </a:r>
          </a:p>
          <a:p>
            <a:pPr marL="597717" lvl="1" indent="-298858" algn="just">
              <a:lnSpc>
                <a:spcPts val="3460"/>
              </a:lnSpc>
              <a:buFont typeface="Arial"/>
              <a:buChar char="•"/>
            </a:pPr>
            <a:r>
              <a:rPr lang="en-US" sz="2768" spc="459" dirty="0">
                <a:solidFill>
                  <a:srgbClr val="22423D"/>
                </a:solidFill>
                <a:latin typeface="Glacial Indifference Bold" panose="020B0604020202020204" charset="0"/>
              </a:rPr>
              <a:t>Pembangunan Model </a:t>
            </a:r>
            <a:r>
              <a:rPr lang="en-US" sz="2768" spc="459" dirty="0">
                <a:solidFill>
                  <a:srgbClr val="22423D"/>
                </a:solidFill>
                <a:latin typeface="Glacial Indifference"/>
              </a:rPr>
              <a:t>: </a:t>
            </a:r>
            <a:r>
              <a:rPr lang="en-US" sz="2768" spc="459" dirty="0" err="1">
                <a:solidFill>
                  <a:srgbClr val="22423D"/>
                </a:solidFill>
                <a:latin typeface="Glacial Indifference"/>
              </a:rPr>
              <a:t>Menggunakan</a:t>
            </a:r>
            <a:r>
              <a:rPr lang="en-US" sz="2768" spc="459" dirty="0">
                <a:solidFill>
                  <a:srgbClr val="22423D"/>
                </a:solidFill>
                <a:latin typeface="Glacial Indifference"/>
              </a:rPr>
              <a:t> </a:t>
            </a:r>
            <a:r>
              <a:rPr lang="en-US" sz="2768" spc="459" dirty="0" err="1">
                <a:solidFill>
                  <a:srgbClr val="22423D"/>
                </a:solidFill>
                <a:latin typeface="Glacial Indifference"/>
              </a:rPr>
              <a:t>algoritma</a:t>
            </a:r>
            <a:r>
              <a:rPr lang="en-US" sz="2768" spc="459" dirty="0">
                <a:solidFill>
                  <a:srgbClr val="22423D"/>
                </a:solidFill>
                <a:latin typeface="Glacial Indifference"/>
              </a:rPr>
              <a:t> Logistic </a:t>
            </a:r>
            <a:r>
              <a:rPr lang="en-US" sz="2768" spc="459" dirty="0" err="1">
                <a:solidFill>
                  <a:srgbClr val="22423D"/>
                </a:solidFill>
                <a:latin typeface="Glacial Indifference"/>
              </a:rPr>
              <a:t>Regression,Gaussian</a:t>
            </a:r>
            <a:r>
              <a:rPr lang="en-US" sz="2768" spc="459" dirty="0">
                <a:solidFill>
                  <a:srgbClr val="22423D"/>
                </a:solidFill>
                <a:latin typeface="Glacial Indifference"/>
              </a:rPr>
              <a:t> Naïve Bayes, dan Random Forest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199310" y="3191198"/>
            <a:ext cx="5427923" cy="6067102"/>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Dari data di atas, dapat disimpulkan bahwa model algoritma </a:t>
            </a:r>
            <a:r>
              <a:rPr lang="en-US" sz="2999" spc="497">
                <a:solidFill>
                  <a:srgbClr val="22423D"/>
                </a:solidFill>
                <a:latin typeface="Glacial Indifference Bold"/>
              </a:rPr>
              <a:t>Random Forest</a:t>
            </a:r>
            <a:r>
              <a:rPr lang="en-US" sz="2999" spc="497">
                <a:solidFill>
                  <a:srgbClr val="22423D"/>
                </a:solidFill>
                <a:latin typeface="Glacial Indifference"/>
              </a:rPr>
              <a:t> memiliki akurasi tertinggi pada train data, sekaligus nilai f-1 score dan cross validation yang lebih tinggi dibandingkan dengan model Logistic Regression dan Naive Bayes.</a:t>
            </a:r>
          </a:p>
          <a:p>
            <a:pPr>
              <a:lnSpc>
                <a:spcPts val="3749"/>
              </a:lnSpc>
            </a:pPr>
            <a:endParaRPr lang="en-US" sz="2999" spc="497">
              <a:solidFill>
                <a:srgbClr val="22423D"/>
              </a:solidFill>
              <a:latin typeface="Glacial Indifference"/>
            </a:endParaRPr>
          </a:p>
        </p:txBody>
      </p:sp>
      <p:sp>
        <p:nvSpPr>
          <p:cNvPr id="6" name="TextBox 6"/>
          <p:cNvSpPr txBox="1"/>
          <p:nvPr/>
        </p:nvSpPr>
        <p:spPr>
          <a:xfrm>
            <a:off x="1199310" y="2402695"/>
            <a:ext cx="5953538" cy="46670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ABOUT MODEL BUILDING</a:t>
            </a:r>
          </a:p>
        </p:txBody>
      </p:sp>
      <p:pic>
        <p:nvPicPr>
          <p:cNvPr id="8" name="Picture 7">
            <a:extLst>
              <a:ext uri="{FF2B5EF4-FFF2-40B4-BE49-F238E27FC236}">
                <a16:creationId xmlns:a16="http://schemas.microsoft.com/office/drawing/2014/main" id="{A242A093-8A3F-FC9F-1C20-61958E7A86F6}"/>
              </a:ext>
            </a:extLst>
          </p:cNvPr>
          <p:cNvPicPr>
            <a:picLocks noChangeAspect="1"/>
          </p:cNvPicPr>
          <p:nvPr/>
        </p:nvPicPr>
        <p:blipFill>
          <a:blip r:embed="rId6"/>
          <a:stretch>
            <a:fillRect/>
          </a:stretch>
        </p:blipFill>
        <p:spPr>
          <a:xfrm>
            <a:off x="7588152" y="3924300"/>
            <a:ext cx="8145233" cy="29369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9551227" y="274068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0740" y="3141157"/>
            <a:ext cx="4601493" cy="7811176"/>
          </a:xfrm>
          <a:custGeom>
            <a:avLst/>
            <a:gdLst/>
            <a:ahLst/>
            <a:cxnLst/>
            <a:rect l="l" t="t" r="r" b="b"/>
            <a:pathLst>
              <a:path w="4601493" h="7811176">
                <a:moveTo>
                  <a:pt x="0" y="0"/>
                </a:moveTo>
                <a:lnTo>
                  <a:pt x="4601493" y="0"/>
                </a:lnTo>
                <a:lnTo>
                  <a:pt x="4601493" y="7811176"/>
                </a:lnTo>
                <a:lnTo>
                  <a:pt x="0" y="7811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Model Evaluation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119329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716446" y="-146923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199310" y="3191198"/>
            <a:ext cx="5427923" cy="6145913"/>
          </a:xfrm>
          <a:prstGeom prst="rect">
            <a:avLst/>
          </a:prstGeom>
        </p:spPr>
        <p:txBody>
          <a:bodyPr lIns="0" tIns="0" rIns="0" bIns="0" rtlCol="0" anchor="t">
            <a:spAutoFit/>
          </a:bodyPr>
          <a:lstStyle/>
          <a:p>
            <a:pPr>
              <a:lnSpc>
                <a:spcPts val="3749"/>
              </a:lnSpc>
            </a:pPr>
            <a:r>
              <a:rPr lang="en-US" sz="2999" spc="497" dirty="0" err="1">
                <a:solidFill>
                  <a:srgbClr val="22423D"/>
                </a:solidFill>
                <a:latin typeface="Glacial Indifference"/>
              </a:rPr>
              <a:t>Setelah</a:t>
            </a:r>
            <a:r>
              <a:rPr lang="en-US" sz="2999" spc="497" dirty="0">
                <a:solidFill>
                  <a:srgbClr val="22423D"/>
                </a:solidFill>
                <a:latin typeface="Glacial Indifference"/>
              </a:rPr>
              <a:t> </a:t>
            </a:r>
            <a:r>
              <a:rPr lang="en-US" sz="2999" spc="497" dirty="0" err="1">
                <a:solidFill>
                  <a:srgbClr val="22423D"/>
                </a:solidFill>
                <a:latin typeface="Glacial Indifference"/>
              </a:rPr>
              <a:t>dilakukan</a:t>
            </a:r>
            <a:r>
              <a:rPr lang="en-US" sz="2999" spc="497" dirty="0">
                <a:solidFill>
                  <a:srgbClr val="22423D"/>
                </a:solidFill>
                <a:latin typeface="Glacial Indifference"/>
              </a:rPr>
              <a:t> model validation untuk </a:t>
            </a:r>
            <a:r>
              <a:rPr lang="en-US" sz="2999" spc="497" dirty="0" err="1">
                <a:solidFill>
                  <a:srgbClr val="22423D"/>
                </a:solidFill>
                <a:latin typeface="Glacial Indifference Bold"/>
              </a:rPr>
              <a:t>memprediksi</a:t>
            </a:r>
            <a:r>
              <a:rPr lang="en-US" sz="2999" spc="497" dirty="0">
                <a:solidFill>
                  <a:srgbClr val="22423D"/>
                </a:solidFill>
                <a:latin typeface="Glacial Indifference Bold"/>
              </a:rPr>
              <a:t> ROC curve</a:t>
            </a:r>
            <a:r>
              <a:rPr lang="en-US" sz="2999" spc="497" dirty="0">
                <a:solidFill>
                  <a:srgbClr val="22423D"/>
                </a:solidFill>
                <a:latin typeface="Glacial Indifference"/>
              </a:rPr>
              <a:t> </a:t>
            </a:r>
            <a:r>
              <a:rPr lang="en-US" sz="2999" spc="497" dirty="0" err="1">
                <a:solidFill>
                  <a:srgbClr val="22423D"/>
                </a:solidFill>
                <a:latin typeface="Glacial Indifference"/>
              </a:rPr>
              <a:t>didapatkan</a:t>
            </a:r>
            <a:r>
              <a:rPr lang="en-US" sz="2999" spc="497" dirty="0">
                <a:solidFill>
                  <a:srgbClr val="22423D"/>
                </a:solidFill>
                <a:latin typeface="Glacial Indifference"/>
              </a:rPr>
              <a:t> </a:t>
            </a:r>
            <a:r>
              <a:rPr lang="en-US" sz="2999" spc="497" dirty="0" err="1">
                <a:solidFill>
                  <a:srgbClr val="22423D"/>
                </a:solidFill>
                <a:latin typeface="Glacial Indifference"/>
              </a:rPr>
              <a:t>hasil</a:t>
            </a:r>
            <a:r>
              <a:rPr lang="en-US" sz="2999" spc="497" dirty="0">
                <a:solidFill>
                  <a:srgbClr val="22423D"/>
                </a:solidFill>
                <a:latin typeface="Glacial Indifference"/>
              </a:rPr>
              <a:t> </a:t>
            </a:r>
            <a:r>
              <a:rPr lang="en-US" sz="2999" spc="497" dirty="0">
                <a:solidFill>
                  <a:srgbClr val="22423D"/>
                </a:solidFill>
                <a:latin typeface="Glacial Indifference Bold"/>
              </a:rPr>
              <a:t>AUC </a:t>
            </a:r>
            <a:r>
              <a:rPr lang="en-US" sz="2999" spc="497" dirty="0" err="1">
                <a:solidFill>
                  <a:srgbClr val="22423D"/>
                </a:solidFill>
                <a:latin typeface="Glacial Indifference"/>
              </a:rPr>
              <a:t>sebesar</a:t>
            </a:r>
            <a:r>
              <a:rPr lang="en-US" sz="2999" spc="497" dirty="0">
                <a:solidFill>
                  <a:srgbClr val="22423D"/>
                </a:solidFill>
                <a:latin typeface="Glacial Indifference"/>
              </a:rPr>
              <a:t> </a:t>
            </a:r>
            <a:r>
              <a:rPr lang="en-US" sz="2999" spc="497" dirty="0">
                <a:solidFill>
                  <a:srgbClr val="22423D"/>
                </a:solidFill>
                <a:latin typeface="Glacial Indifference Bold"/>
              </a:rPr>
              <a:t>0.8533</a:t>
            </a:r>
            <a:r>
              <a:rPr lang="en-US" sz="2999" spc="497" dirty="0">
                <a:solidFill>
                  <a:srgbClr val="22423D"/>
                </a:solidFill>
                <a:latin typeface="Glacial Indifference"/>
              </a:rPr>
              <a:t> yang </a:t>
            </a:r>
            <a:r>
              <a:rPr lang="en-US" sz="2999" spc="497" dirty="0" err="1">
                <a:solidFill>
                  <a:srgbClr val="22423D"/>
                </a:solidFill>
                <a:latin typeface="Glacial Indifference"/>
              </a:rPr>
              <a:t>menunjukkan</a:t>
            </a:r>
            <a:r>
              <a:rPr lang="en-US" sz="2999" spc="497" dirty="0">
                <a:solidFill>
                  <a:srgbClr val="22423D"/>
                </a:solidFill>
                <a:latin typeface="Glacial Indifference"/>
              </a:rPr>
              <a:t> </a:t>
            </a:r>
            <a:r>
              <a:rPr lang="en-US" sz="2999" spc="497" dirty="0" err="1">
                <a:solidFill>
                  <a:srgbClr val="22423D"/>
                </a:solidFill>
                <a:latin typeface="Glacial Indifference"/>
              </a:rPr>
              <a:t>bahwa</a:t>
            </a:r>
            <a:r>
              <a:rPr lang="en-US" sz="2999" spc="497" dirty="0">
                <a:solidFill>
                  <a:srgbClr val="22423D"/>
                </a:solidFill>
                <a:latin typeface="Glacial Indifference"/>
              </a:rPr>
              <a:t> </a:t>
            </a:r>
            <a:r>
              <a:rPr lang="en-US" sz="2999" spc="497" dirty="0">
                <a:solidFill>
                  <a:srgbClr val="22423D"/>
                </a:solidFill>
                <a:latin typeface="Glacial Indifference Bold"/>
              </a:rPr>
              <a:t>model </a:t>
            </a:r>
            <a:r>
              <a:rPr lang="en-US" sz="2999" spc="497" dirty="0" err="1">
                <a:solidFill>
                  <a:srgbClr val="22423D"/>
                </a:solidFill>
                <a:latin typeface="Glacial Indifference Bold"/>
              </a:rPr>
              <a:t>memiliki</a:t>
            </a:r>
            <a:r>
              <a:rPr lang="en-US" sz="2999" spc="497" dirty="0">
                <a:solidFill>
                  <a:srgbClr val="22423D"/>
                </a:solidFill>
                <a:latin typeface="Glacial Indifference Bold"/>
              </a:rPr>
              <a:t> </a:t>
            </a:r>
            <a:r>
              <a:rPr lang="en-US" sz="2999" spc="497" dirty="0" err="1">
                <a:solidFill>
                  <a:srgbClr val="22423D"/>
                </a:solidFill>
                <a:latin typeface="Glacial Indifference Bold"/>
              </a:rPr>
              <a:t>kemampuan</a:t>
            </a:r>
            <a:r>
              <a:rPr lang="en-US" sz="2999" spc="497" dirty="0">
                <a:solidFill>
                  <a:srgbClr val="22423D"/>
                </a:solidFill>
                <a:latin typeface="Glacial Indifference Bold"/>
              </a:rPr>
              <a:t> yang baik</a:t>
            </a:r>
            <a:r>
              <a:rPr lang="en-US" sz="2999" spc="497" dirty="0">
                <a:solidFill>
                  <a:srgbClr val="22423D"/>
                </a:solidFill>
                <a:latin typeface="Glacial Indifference"/>
              </a:rPr>
              <a:t> dalam </a:t>
            </a:r>
            <a:r>
              <a:rPr lang="en-US" sz="2999" spc="497" dirty="0" err="1">
                <a:solidFill>
                  <a:srgbClr val="22423D"/>
                </a:solidFill>
                <a:latin typeface="Glacial Indifference"/>
              </a:rPr>
              <a:t>membedakan</a:t>
            </a:r>
            <a:r>
              <a:rPr lang="en-US" sz="2999" spc="497" dirty="0">
                <a:solidFill>
                  <a:srgbClr val="22423D"/>
                </a:solidFill>
                <a:latin typeface="Glacial Indifference"/>
              </a:rPr>
              <a:t> </a:t>
            </a:r>
            <a:r>
              <a:rPr lang="en-US" sz="2999" spc="497" dirty="0" err="1">
                <a:solidFill>
                  <a:srgbClr val="22423D"/>
                </a:solidFill>
                <a:latin typeface="Glacial Indifference"/>
              </a:rPr>
              <a:t>antara</a:t>
            </a:r>
            <a:r>
              <a:rPr lang="en-US" sz="2999" spc="497" dirty="0">
                <a:solidFill>
                  <a:srgbClr val="22423D"/>
                </a:solidFill>
                <a:latin typeface="Glacial Indifference"/>
              </a:rPr>
              <a:t> </a:t>
            </a:r>
            <a:r>
              <a:rPr lang="en-US" sz="2999" spc="497" dirty="0" err="1">
                <a:solidFill>
                  <a:srgbClr val="22423D"/>
                </a:solidFill>
                <a:latin typeface="Glacial Indifference"/>
              </a:rPr>
              <a:t>kelas</a:t>
            </a:r>
            <a:r>
              <a:rPr lang="en-US" sz="2999" spc="497" dirty="0">
                <a:solidFill>
                  <a:srgbClr val="22423D"/>
                </a:solidFill>
                <a:latin typeface="Glacial Indifference"/>
              </a:rPr>
              <a:t> </a:t>
            </a:r>
            <a:r>
              <a:rPr lang="en-US" sz="2999" spc="497" dirty="0" err="1">
                <a:solidFill>
                  <a:srgbClr val="22423D"/>
                </a:solidFill>
                <a:latin typeface="Glacial Indifference"/>
              </a:rPr>
              <a:t>positif</a:t>
            </a:r>
            <a:r>
              <a:rPr lang="en-US" sz="2999" spc="497" dirty="0">
                <a:solidFill>
                  <a:srgbClr val="22423D"/>
                </a:solidFill>
                <a:latin typeface="Glacial Indifference"/>
              </a:rPr>
              <a:t>(Bad Loaner) dan </a:t>
            </a:r>
            <a:r>
              <a:rPr lang="en-US" sz="2999" spc="497" dirty="0" err="1">
                <a:solidFill>
                  <a:srgbClr val="22423D"/>
                </a:solidFill>
                <a:latin typeface="Glacial Indifference"/>
              </a:rPr>
              <a:t>negatif</a:t>
            </a:r>
            <a:r>
              <a:rPr lang="en-US" sz="2999" spc="497" dirty="0">
                <a:solidFill>
                  <a:srgbClr val="22423D"/>
                </a:solidFill>
                <a:latin typeface="Glacial Indifference"/>
              </a:rPr>
              <a:t>(God Loaner)</a:t>
            </a:r>
          </a:p>
          <a:p>
            <a:pPr>
              <a:lnSpc>
                <a:spcPts val="3749"/>
              </a:lnSpc>
            </a:pPr>
            <a:endParaRPr lang="en-US" sz="2999" spc="497" dirty="0">
              <a:solidFill>
                <a:srgbClr val="22423D"/>
              </a:solidFill>
              <a:latin typeface="Glacial Indifference"/>
            </a:endParaRPr>
          </a:p>
        </p:txBody>
      </p:sp>
      <p:sp>
        <p:nvSpPr>
          <p:cNvPr id="6" name="TextBox 6"/>
          <p:cNvSpPr txBox="1"/>
          <p:nvPr/>
        </p:nvSpPr>
        <p:spPr>
          <a:xfrm>
            <a:off x="1199310" y="2402695"/>
            <a:ext cx="6561029" cy="46670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ABOUT MODEL EVALUATION</a:t>
            </a:r>
          </a:p>
        </p:txBody>
      </p:sp>
      <p:pic>
        <p:nvPicPr>
          <p:cNvPr id="1026" name="Picture 2">
            <a:extLst>
              <a:ext uri="{FF2B5EF4-FFF2-40B4-BE49-F238E27FC236}">
                <a16:creationId xmlns:a16="http://schemas.microsoft.com/office/drawing/2014/main" id="{29B65D7B-26C3-02E9-8782-8887EA58D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0" y="2869395"/>
            <a:ext cx="6969786" cy="5593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rot="-1218732">
            <a:off x="-609755" y="6201256"/>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6226712" y="1241922"/>
            <a:ext cx="5834571" cy="1996578"/>
          </a:xfrm>
          <a:prstGeom prst="rect">
            <a:avLst/>
          </a:prstGeom>
        </p:spPr>
        <p:txBody>
          <a:bodyPr lIns="0" tIns="0" rIns="0" bIns="0" rtlCol="0" anchor="t">
            <a:spAutoFit/>
          </a:bodyPr>
          <a:lstStyle/>
          <a:p>
            <a:pPr>
              <a:lnSpc>
                <a:spcPts val="14282"/>
              </a:lnSpc>
            </a:pPr>
            <a:r>
              <a:rPr lang="en-US" sz="17003" dirty="0">
                <a:solidFill>
                  <a:srgbClr val="22423D"/>
                </a:solidFill>
                <a:latin typeface="Moontime"/>
              </a:rPr>
              <a:t>Conclusion</a:t>
            </a:r>
          </a:p>
        </p:txBody>
      </p:sp>
      <p:sp>
        <p:nvSpPr>
          <p:cNvPr id="5" name="TextBox 5"/>
          <p:cNvSpPr txBox="1"/>
          <p:nvPr/>
        </p:nvSpPr>
        <p:spPr>
          <a:xfrm>
            <a:off x="2299091" y="3238500"/>
            <a:ext cx="13689815" cy="6145913"/>
          </a:xfrm>
          <a:prstGeom prst="rect">
            <a:avLst/>
          </a:prstGeom>
        </p:spPr>
        <p:txBody>
          <a:bodyPr lIns="0" tIns="0" rIns="0" bIns="0" rtlCol="0" anchor="t">
            <a:spAutoFit/>
          </a:bodyPr>
          <a:lstStyle/>
          <a:p>
            <a:pPr>
              <a:lnSpc>
                <a:spcPts val="3749"/>
              </a:lnSpc>
              <a:spcBef>
                <a:spcPct val="0"/>
              </a:spcBef>
            </a:pPr>
            <a:r>
              <a:rPr lang="en-US" sz="2999" spc="497" dirty="0">
                <a:solidFill>
                  <a:srgbClr val="22423D"/>
                </a:solidFill>
                <a:latin typeface="Glacial Indifference Bold"/>
              </a:rPr>
              <a:t>Hasil </a:t>
            </a:r>
            <a:r>
              <a:rPr lang="en-US" sz="2999" spc="497" dirty="0" err="1">
                <a:solidFill>
                  <a:srgbClr val="22423D"/>
                </a:solidFill>
                <a:latin typeface="Glacial Indifference Bold"/>
              </a:rPr>
              <a:t>akurasi</a:t>
            </a:r>
            <a:r>
              <a:rPr lang="en-US" sz="2999" spc="497" dirty="0">
                <a:solidFill>
                  <a:srgbClr val="22423D"/>
                </a:solidFill>
                <a:latin typeface="Glacial Indifference Bold"/>
              </a:rPr>
              <a:t> </a:t>
            </a:r>
            <a:r>
              <a:rPr lang="en-US" sz="2999" spc="497" dirty="0" err="1">
                <a:solidFill>
                  <a:srgbClr val="22423D"/>
                </a:solidFill>
                <a:latin typeface="Glacial Indifference Bold"/>
              </a:rPr>
              <a:t>dari</a:t>
            </a:r>
            <a:r>
              <a:rPr lang="en-US" sz="2999" spc="497" dirty="0">
                <a:solidFill>
                  <a:srgbClr val="22423D"/>
                </a:solidFill>
                <a:latin typeface="Glacial Indifference Bold"/>
              </a:rPr>
              <a:t> </a:t>
            </a:r>
            <a:r>
              <a:rPr lang="en-US" sz="2999" spc="497" dirty="0" err="1">
                <a:solidFill>
                  <a:srgbClr val="22423D"/>
                </a:solidFill>
                <a:latin typeface="Glacial Indifference Bold"/>
              </a:rPr>
              <a:t>setiap</a:t>
            </a:r>
            <a:r>
              <a:rPr lang="en-US" sz="2999" spc="497" dirty="0">
                <a:solidFill>
                  <a:srgbClr val="22423D"/>
                </a:solidFill>
                <a:latin typeface="Glacial Indifference Bold"/>
              </a:rPr>
              <a:t> model yang </a:t>
            </a:r>
            <a:r>
              <a:rPr lang="en-US" sz="2999" spc="497" dirty="0" err="1">
                <a:solidFill>
                  <a:srgbClr val="22423D"/>
                </a:solidFill>
                <a:latin typeface="Glacial Indifference Bold"/>
              </a:rPr>
              <a:t>dibangun</a:t>
            </a:r>
            <a:r>
              <a:rPr lang="en-US" sz="2999" spc="497" dirty="0">
                <a:solidFill>
                  <a:srgbClr val="22423D"/>
                </a:solidFill>
                <a:latin typeface="Glacial Indifference Bold"/>
              </a:rPr>
              <a:t>, </a:t>
            </a:r>
            <a:r>
              <a:rPr lang="en-US" sz="2999" spc="497" dirty="0" err="1">
                <a:solidFill>
                  <a:srgbClr val="22423D"/>
                </a:solidFill>
                <a:latin typeface="Glacial Indifference Bold"/>
              </a:rPr>
              <a:t>yakni</a:t>
            </a:r>
            <a:r>
              <a:rPr lang="en-US" sz="2999" spc="497" dirty="0">
                <a:solidFill>
                  <a:srgbClr val="22423D"/>
                </a:solidFill>
                <a:latin typeface="Glacial Indifference Bold"/>
              </a:rPr>
              <a:t>:</a:t>
            </a:r>
          </a:p>
          <a:p>
            <a:pPr>
              <a:lnSpc>
                <a:spcPts val="3749"/>
              </a:lnSpc>
              <a:spcBef>
                <a:spcPct val="0"/>
              </a:spcBef>
            </a:pPr>
            <a:r>
              <a:rPr lang="en-US" sz="2999" spc="497" dirty="0">
                <a:solidFill>
                  <a:srgbClr val="22423D"/>
                </a:solidFill>
                <a:latin typeface="Glacial Indifference Bold"/>
              </a:rPr>
              <a:t>- Random Forest dengan </a:t>
            </a:r>
            <a:r>
              <a:rPr lang="en-US" sz="2999" spc="497" dirty="0" err="1">
                <a:solidFill>
                  <a:srgbClr val="22423D"/>
                </a:solidFill>
                <a:latin typeface="Glacial Indifference Bold"/>
              </a:rPr>
              <a:t>akurasi</a:t>
            </a:r>
            <a:r>
              <a:rPr lang="en-US" sz="2999" spc="497" dirty="0">
                <a:solidFill>
                  <a:srgbClr val="22423D"/>
                </a:solidFill>
                <a:latin typeface="Glacial Indifference Bold"/>
              </a:rPr>
              <a:t> 94,03%</a:t>
            </a:r>
          </a:p>
          <a:p>
            <a:pPr>
              <a:lnSpc>
                <a:spcPts val="3749"/>
              </a:lnSpc>
              <a:spcBef>
                <a:spcPct val="0"/>
              </a:spcBef>
            </a:pPr>
            <a:r>
              <a:rPr lang="en-US" sz="2999" spc="497" dirty="0">
                <a:solidFill>
                  <a:srgbClr val="22423D"/>
                </a:solidFill>
                <a:latin typeface="Glacial Indifference Bold"/>
              </a:rPr>
              <a:t>- Logistic Regression dengan </a:t>
            </a:r>
            <a:r>
              <a:rPr lang="en-US" sz="2999" spc="497" dirty="0" err="1">
                <a:solidFill>
                  <a:srgbClr val="22423D"/>
                </a:solidFill>
                <a:latin typeface="Glacial Indifference Bold"/>
              </a:rPr>
              <a:t>akurasi</a:t>
            </a:r>
            <a:r>
              <a:rPr lang="en-US" sz="2999" spc="497" dirty="0">
                <a:solidFill>
                  <a:srgbClr val="22423D"/>
                </a:solidFill>
                <a:latin typeface="Glacial Indifference Bold"/>
              </a:rPr>
              <a:t> 93,68%</a:t>
            </a:r>
          </a:p>
          <a:p>
            <a:pPr>
              <a:lnSpc>
                <a:spcPts val="3749"/>
              </a:lnSpc>
              <a:spcBef>
                <a:spcPct val="0"/>
              </a:spcBef>
            </a:pPr>
            <a:r>
              <a:rPr lang="en-US" sz="2999" spc="497" dirty="0">
                <a:solidFill>
                  <a:srgbClr val="22423D"/>
                </a:solidFill>
                <a:latin typeface="Glacial Indifference Bold"/>
              </a:rPr>
              <a:t>- Naive Bayes dengan </a:t>
            </a:r>
            <a:r>
              <a:rPr lang="en-US" sz="2999" spc="497" dirty="0" err="1">
                <a:solidFill>
                  <a:srgbClr val="22423D"/>
                </a:solidFill>
                <a:latin typeface="Glacial Indifference Bold"/>
              </a:rPr>
              <a:t>akurasi</a:t>
            </a:r>
            <a:r>
              <a:rPr lang="en-US" sz="2999" spc="497" dirty="0">
                <a:solidFill>
                  <a:srgbClr val="22423D"/>
                </a:solidFill>
                <a:latin typeface="Glacial Indifference Bold"/>
              </a:rPr>
              <a:t> dengan </a:t>
            </a:r>
            <a:r>
              <a:rPr lang="en-US" sz="2999" spc="497" dirty="0" err="1">
                <a:solidFill>
                  <a:srgbClr val="22423D"/>
                </a:solidFill>
                <a:latin typeface="Glacial Indifference Bold"/>
              </a:rPr>
              <a:t>akurasi</a:t>
            </a:r>
            <a:r>
              <a:rPr lang="en-US" sz="2999" spc="497" dirty="0">
                <a:solidFill>
                  <a:srgbClr val="22423D"/>
                </a:solidFill>
                <a:latin typeface="Glacial Indifference Bold"/>
              </a:rPr>
              <a:t> 90,62%</a:t>
            </a:r>
          </a:p>
          <a:p>
            <a:pPr>
              <a:lnSpc>
                <a:spcPts val="3749"/>
              </a:lnSpc>
              <a:spcBef>
                <a:spcPct val="0"/>
              </a:spcBef>
            </a:pPr>
            <a:endParaRPr lang="en-US" sz="2999" spc="497" dirty="0">
              <a:solidFill>
                <a:srgbClr val="22423D"/>
              </a:solidFill>
              <a:latin typeface="Glacial Indifference Bold"/>
            </a:endParaRPr>
          </a:p>
          <a:p>
            <a:pPr>
              <a:lnSpc>
                <a:spcPts val="3749"/>
              </a:lnSpc>
              <a:spcBef>
                <a:spcPct val="0"/>
              </a:spcBef>
            </a:pPr>
            <a:r>
              <a:rPr lang="en-US" sz="2999" spc="497" dirty="0">
                <a:solidFill>
                  <a:srgbClr val="22423D"/>
                </a:solidFill>
                <a:latin typeface="Glacial Indifference Bold"/>
              </a:rPr>
              <a:t>Jadi model yang </a:t>
            </a:r>
            <a:r>
              <a:rPr lang="en-US" sz="2999" spc="497" dirty="0" err="1">
                <a:solidFill>
                  <a:srgbClr val="22423D"/>
                </a:solidFill>
                <a:latin typeface="Glacial Indifference Bold"/>
              </a:rPr>
              <a:t>terbaik</a:t>
            </a:r>
            <a:r>
              <a:rPr lang="en-US" sz="2999" spc="497" dirty="0">
                <a:solidFill>
                  <a:srgbClr val="22423D"/>
                </a:solidFill>
                <a:latin typeface="Glacial Indifference Bold"/>
              </a:rPr>
              <a:t> untuk melakukan </a:t>
            </a:r>
            <a:r>
              <a:rPr lang="en-US" sz="2999" spc="497" dirty="0" err="1">
                <a:solidFill>
                  <a:srgbClr val="22423D"/>
                </a:solidFill>
                <a:latin typeface="Glacial Indifference Bold"/>
              </a:rPr>
              <a:t>prediksi</a:t>
            </a:r>
            <a:r>
              <a:rPr lang="en-US" sz="2999" spc="497" dirty="0">
                <a:solidFill>
                  <a:srgbClr val="22423D"/>
                </a:solidFill>
                <a:latin typeface="Glacial Indifference Bold"/>
              </a:rPr>
              <a:t> credit loan </a:t>
            </a:r>
            <a:r>
              <a:rPr lang="en-US" sz="2999" spc="497" dirty="0" err="1">
                <a:solidFill>
                  <a:srgbClr val="22423D"/>
                </a:solidFill>
                <a:latin typeface="Glacial Indifference Bold"/>
              </a:rPr>
              <a:t>adalah</a:t>
            </a:r>
            <a:r>
              <a:rPr lang="en-US" sz="2999" spc="497" dirty="0">
                <a:solidFill>
                  <a:srgbClr val="22423D"/>
                </a:solidFill>
                <a:latin typeface="Glacial Indifference Bold"/>
              </a:rPr>
              <a:t> </a:t>
            </a:r>
            <a:r>
              <a:rPr lang="en-US" sz="2999" spc="497" dirty="0" err="1">
                <a:solidFill>
                  <a:srgbClr val="22423D"/>
                </a:solidFill>
                <a:latin typeface="Glacial Indifference Bold"/>
              </a:rPr>
              <a:t>menggunakan</a:t>
            </a:r>
            <a:r>
              <a:rPr lang="en-US" sz="2999" spc="497" dirty="0">
                <a:solidFill>
                  <a:srgbClr val="22423D"/>
                </a:solidFill>
                <a:latin typeface="Glacial Indifference Bold"/>
              </a:rPr>
              <a:t> </a:t>
            </a:r>
            <a:r>
              <a:rPr lang="en-US" sz="2999" spc="497" dirty="0">
                <a:solidFill>
                  <a:srgbClr val="0097B2"/>
                </a:solidFill>
                <a:latin typeface="Glacial Indifference Bold"/>
              </a:rPr>
              <a:t>Random Forest </a:t>
            </a:r>
            <a:r>
              <a:rPr lang="en-US" sz="2999" spc="497" dirty="0" err="1">
                <a:latin typeface="Glacial Indifference Bold"/>
              </a:rPr>
              <a:t>namun</a:t>
            </a:r>
            <a:r>
              <a:rPr lang="en-US" sz="2999" spc="497" dirty="0">
                <a:latin typeface="Glacial Indifference Bold"/>
              </a:rPr>
              <a:t> </a:t>
            </a:r>
            <a:r>
              <a:rPr lang="en-US" sz="2999" spc="497" dirty="0" err="1">
                <a:latin typeface="Glacial Indifference Bold"/>
              </a:rPr>
              <a:t>kedua</a:t>
            </a:r>
            <a:r>
              <a:rPr lang="en-US" sz="2999" spc="497" dirty="0">
                <a:latin typeface="Glacial Indifference Bold"/>
              </a:rPr>
              <a:t> model yang lain juga tidak </a:t>
            </a:r>
            <a:r>
              <a:rPr lang="en-US" sz="2999" spc="497" dirty="0" err="1">
                <a:latin typeface="Glacial Indifference Bold"/>
              </a:rPr>
              <a:t>kalah</a:t>
            </a:r>
            <a:r>
              <a:rPr lang="en-US" sz="2999" spc="497" dirty="0">
                <a:latin typeface="Glacial Indifference Bold"/>
              </a:rPr>
              <a:t> </a:t>
            </a:r>
            <a:r>
              <a:rPr lang="en-US" sz="2999" spc="497" dirty="0" err="1">
                <a:latin typeface="Glacial Indifference Bold"/>
              </a:rPr>
              <a:t>baiknya</a:t>
            </a:r>
            <a:r>
              <a:rPr lang="en-US" sz="2999" spc="497" dirty="0">
                <a:latin typeface="Glacial Indifference Bold"/>
              </a:rPr>
              <a:t> </a:t>
            </a:r>
            <a:r>
              <a:rPr lang="en-US" sz="2999" spc="497" dirty="0" err="1">
                <a:latin typeface="Glacial Indifference Bold"/>
              </a:rPr>
              <a:t>karena</a:t>
            </a:r>
            <a:r>
              <a:rPr lang="en-US" sz="2999" spc="497" dirty="0">
                <a:latin typeface="Glacial Indifference Bold"/>
              </a:rPr>
              <a:t> </a:t>
            </a:r>
            <a:r>
              <a:rPr lang="en-US" sz="2999" spc="497" dirty="0" err="1">
                <a:latin typeface="Glacial Indifference Bold"/>
              </a:rPr>
              <a:t>memiliki</a:t>
            </a:r>
            <a:r>
              <a:rPr lang="en-US" sz="2999" spc="497" dirty="0">
                <a:latin typeface="Glacial Indifference Bold"/>
              </a:rPr>
              <a:t> </a:t>
            </a:r>
            <a:r>
              <a:rPr lang="en-US" sz="2999" spc="497" dirty="0" err="1">
                <a:latin typeface="Glacial Indifference Bold"/>
              </a:rPr>
              <a:t>akurasi</a:t>
            </a:r>
            <a:r>
              <a:rPr lang="en-US" sz="2999" spc="497" dirty="0">
                <a:latin typeface="Glacial Indifference Bold"/>
              </a:rPr>
              <a:t> di </a:t>
            </a:r>
            <a:r>
              <a:rPr lang="en-US" sz="2999" spc="497" dirty="0" err="1">
                <a:latin typeface="Glacial Indifference Bold"/>
              </a:rPr>
              <a:t>atas</a:t>
            </a:r>
            <a:r>
              <a:rPr lang="en-US" sz="2999" spc="497" dirty="0">
                <a:latin typeface="Glacial Indifference Bold"/>
              </a:rPr>
              <a:t> 90%</a:t>
            </a:r>
            <a:r>
              <a:rPr lang="en-US" sz="2999" spc="497" dirty="0">
                <a:solidFill>
                  <a:srgbClr val="22423D"/>
                </a:solidFill>
                <a:latin typeface="Glacial Indifference Bold"/>
              </a:rPr>
              <a:t>.</a:t>
            </a:r>
          </a:p>
          <a:p>
            <a:pPr>
              <a:lnSpc>
                <a:spcPts val="3749"/>
              </a:lnSpc>
              <a:spcBef>
                <a:spcPct val="0"/>
              </a:spcBef>
            </a:pPr>
            <a:endParaRPr lang="en-US" sz="2999" spc="497" dirty="0">
              <a:solidFill>
                <a:srgbClr val="22423D"/>
              </a:solidFill>
              <a:latin typeface="Glacial Indifference Bold"/>
            </a:endParaRPr>
          </a:p>
          <a:p>
            <a:pPr>
              <a:lnSpc>
                <a:spcPts val="3749"/>
              </a:lnSpc>
              <a:spcBef>
                <a:spcPct val="0"/>
              </a:spcBef>
            </a:pPr>
            <a:r>
              <a:rPr lang="en-US" sz="2999" spc="497" dirty="0">
                <a:solidFill>
                  <a:srgbClr val="22423D"/>
                </a:solidFill>
                <a:latin typeface="Glacial Indifference Bold"/>
              </a:rPr>
              <a:t>Hasil </a:t>
            </a:r>
            <a:r>
              <a:rPr lang="en-US" sz="2999" spc="497" dirty="0" err="1">
                <a:solidFill>
                  <a:srgbClr val="22423D"/>
                </a:solidFill>
                <a:latin typeface="Glacial Indifference Bold"/>
              </a:rPr>
              <a:t>dari</a:t>
            </a:r>
            <a:r>
              <a:rPr lang="en-US" sz="2999" spc="497" dirty="0">
                <a:solidFill>
                  <a:srgbClr val="22423D"/>
                </a:solidFill>
                <a:latin typeface="Glacial Indifference Bold"/>
              </a:rPr>
              <a:t> model ini dapat </a:t>
            </a:r>
            <a:r>
              <a:rPr lang="en-US" sz="2999" spc="497" dirty="0" err="1">
                <a:solidFill>
                  <a:srgbClr val="22423D"/>
                </a:solidFill>
                <a:latin typeface="Glacial Indifference Bold"/>
              </a:rPr>
              <a:t>digunakan</a:t>
            </a:r>
            <a:r>
              <a:rPr lang="en-US" sz="2999" spc="497" dirty="0">
                <a:solidFill>
                  <a:srgbClr val="22423D"/>
                </a:solidFill>
                <a:latin typeface="Glacial Indifference Bold"/>
              </a:rPr>
              <a:t> untuk </a:t>
            </a:r>
            <a:r>
              <a:rPr lang="en-US" sz="2999" spc="497" dirty="0" err="1">
                <a:solidFill>
                  <a:srgbClr val="22423D"/>
                </a:solidFill>
                <a:latin typeface="Glacial Indifference Bold"/>
              </a:rPr>
              <a:t>membantu</a:t>
            </a:r>
            <a:r>
              <a:rPr lang="en-US" sz="2999" spc="497" dirty="0">
                <a:solidFill>
                  <a:srgbClr val="22423D"/>
                </a:solidFill>
                <a:latin typeface="Glacial Indifference Bold"/>
              </a:rPr>
              <a:t> </a:t>
            </a:r>
            <a:r>
              <a:rPr lang="en-US" sz="2999" spc="497" dirty="0" err="1">
                <a:solidFill>
                  <a:srgbClr val="22423D"/>
                </a:solidFill>
                <a:latin typeface="Glacial Indifference Bold"/>
              </a:rPr>
              <a:t>perusahaan</a:t>
            </a:r>
            <a:r>
              <a:rPr lang="en-US" sz="2999" spc="497" dirty="0">
                <a:solidFill>
                  <a:srgbClr val="22423D"/>
                </a:solidFill>
                <a:latin typeface="Glacial Indifference Bold"/>
              </a:rPr>
              <a:t> dalam </a:t>
            </a:r>
            <a:r>
              <a:rPr lang="en-US" sz="2999" spc="497" dirty="0" err="1">
                <a:solidFill>
                  <a:srgbClr val="22423D"/>
                </a:solidFill>
                <a:latin typeface="Glacial Indifference Bold"/>
              </a:rPr>
              <a:t>menganalisis</a:t>
            </a:r>
            <a:r>
              <a:rPr lang="en-US" sz="2999" spc="497" dirty="0">
                <a:solidFill>
                  <a:srgbClr val="22423D"/>
                </a:solidFill>
                <a:latin typeface="Glacial Indifference Bold"/>
              </a:rPr>
              <a:t> </a:t>
            </a:r>
            <a:r>
              <a:rPr lang="en-US" sz="2999" spc="497" dirty="0" err="1">
                <a:solidFill>
                  <a:srgbClr val="22423D"/>
                </a:solidFill>
                <a:latin typeface="Glacial Indifference Bold"/>
              </a:rPr>
              <a:t>risiko</a:t>
            </a:r>
            <a:r>
              <a:rPr lang="en-US" sz="2999" spc="497" dirty="0">
                <a:solidFill>
                  <a:srgbClr val="22423D"/>
                </a:solidFill>
                <a:latin typeface="Glacial Indifference Bold"/>
              </a:rPr>
              <a:t> </a:t>
            </a:r>
            <a:r>
              <a:rPr lang="en-US" sz="2999" spc="497" dirty="0" err="1">
                <a:solidFill>
                  <a:srgbClr val="22423D"/>
                </a:solidFill>
                <a:latin typeface="Glacial Indifference Bold"/>
              </a:rPr>
              <a:t>kredit</a:t>
            </a:r>
            <a:r>
              <a:rPr lang="en-US" sz="2999" spc="497" dirty="0">
                <a:solidFill>
                  <a:srgbClr val="22423D"/>
                </a:solidFill>
                <a:latin typeface="Glacial Indifference Bold"/>
              </a:rPr>
              <a:t> sehingga membuat </a:t>
            </a:r>
            <a:r>
              <a:rPr lang="en-US" sz="2999" spc="497" dirty="0" err="1">
                <a:solidFill>
                  <a:srgbClr val="22423D"/>
                </a:solidFill>
                <a:latin typeface="Glacial Indifference Bold"/>
              </a:rPr>
              <a:t>keputusan</a:t>
            </a:r>
            <a:r>
              <a:rPr lang="en-US" sz="2999" spc="497" dirty="0">
                <a:solidFill>
                  <a:srgbClr val="22423D"/>
                </a:solidFill>
                <a:latin typeface="Glacial Indifference Bold"/>
              </a:rPr>
              <a:t> bisnis menjadi lebih </a:t>
            </a:r>
            <a:r>
              <a:rPr lang="en-US" sz="2999" spc="497" dirty="0" err="1">
                <a:solidFill>
                  <a:srgbClr val="22423D"/>
                </a:solidFill>
                <a:latin typeface="Glacial Indifference Bold"/>
              </a:rPr>
              <a:t>tepat</a:t>
            </a:r>
            <a:r>
              <a:rPr lang="en-US" sz="2999" spc="497" dirty="0">
                <a:solidFill>
                  <a:srgbClr val="22423D"/>
                </a:solidFill>
                <a:latin typeface="Glacial Indifference Bold"/>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293156" y="-403679"/>
            <a:ext cx="11009614" cy="10362799"/>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3985231" y="3997177"/>
            <a:ext cx="10317538" cy="2646937"/>
          </a:xfrm>
          <a:prstGeom prst="rect">
            <a:avLst/>
          </a:prstGeom>
        </p:spPr>
        <p:txBody>
          <a:bodyPr lIns="0" tIns="0" rIns="0" bIns="0" rtlCol="0" anchor="t">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
        <p:nvSpPr>
          <p:cNvPr id="6" name="TextBox 6"/>
          <p:cNvSpPr txBox="1"/>
          <p:nvPr/>
        </p:nvSpPr>
        <p:spPr>
          <a:xfrm>
            <a:off x="2903029" y="7327212"/>
            <a:ext cx="12481941" cy="1933222"/>
          </a:xfrm>
          <a:prstGeom prst="rect">
            <a:avLst/>
          </a:prstGeom>
        </p:spPr>
        <p:txBody>
          <a:bodyPr lIns="0" tIns="0" rIns="0" bIns="0" rtlCol="0" anchor="t">
            <a:spAutoFit/>
          </a:bodyPr>
          <a:lstStyle/>
          <a:p>
            <a:pPr algn="ctr">
              <a:lnSpc>
                <a:spcPts val="5238"/>
              </a:lnSpc>
            </a:pPr>
            <a:r>
              <a:rPr lang="en-US" sz="3099" spc="514" dirty="0">
                <a:solidFill>
                  <a:srgbClr val="22423D"/>
                </a:solidFill>
                <a:latin typeface="Glacial Indifference Bold"/>
              </a:rPr>
              <a:t>For more:</a:t>
            </a:r>
          </a:p>
          <a:p>
            <a:pPr algn="ctr">
              <a:lnSpc>
                <a:spcPts val="5238"/>
              </a:lnSpc>
            </a:pPr>
            <a:r>
              <a:rPr lang="en-US" sz="3099" spc="514" dirty="0">
                <a:solidFill>
                  <a:srgbClr val="22423D"/>
                </a:solidFill>
                <a:latin typeface="Glacial Indifference" panose="020B0604020202020204" charset="0"/>
              </a:rPr>
              <a:t>https://colab.research.google.com/drive/1enej2m_-vx6foDWvIzSOZHtAFN7e7scq?usp=sharing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5224018"/>
            <a:ext cx="5819421" cy="1996468"/>
          </a:xfrm>
          <a:prstGeom prst="rect">
            <a:avLst/>
          </a:prstGeom>
        </p:spPr>
        <p:txBody>
          <a:bodyPr lIns="0" tIns="0" rIns="0" bIns="0" rtlCol="0" anchor="t">
            <a:spAutoFit/>
          </a:bodyPr>
          <a:lstStyle/>
          <a:p>
            <a:pPr>
              <a:lnSpc>
                <a:spcPts val="14282"/>
              </a:lnSpc>
            </a:pPr>
            <a:r>
              <a:rPr lang="en-US" sz="17003">
                <a:solidFill>
                  <a:srgbClr val="22423D"/>
                </a:solidFill>
                <a:latin typeface="Moontime"/>
              </a:rPr>
              <a:t>Outline:</a:t>
            </a:r>
          </a:p>
        </p:txBody>
      </p:sp>
      <p:sp>
        <p:nvSpPr>
          <p:cNvPr id="5" name="Freeform 5"/>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7204879" y="646738"/>
            <a:ext cx="10054421" cy="9936266"/>
          </a:xfrm>
          <a:prstGeom prst="rect">
            <a:avLst/>
          </a:prstGeom>
        </p:spPr>
        <p:txBody>
          <a:bodyPr lIns="0" tIns="0" rIns="0" bIns="0" rtlCol="0" anchor="t">
            <a:spAutoFit/>
          </a:bodyPr>
          <a:lstStyle/>
          <a:p>
            <a:pPr marL="1014732" lvl="1" indent="-507366" algn="just">
              <a:lnSpc>
                <a:spcPts val="7943"/>
              </a:lnSpc>
              <a:buFont typeface="Arial"/>
              <a:buChar char="•"/>
            </a:pPr>
            <a:r>
              <a:rPr lang="en-US" sz="4700" spc="780">
                <a:solidFill>
                  <a:srgbClr val="22423D"/>
                </a:solidFill>
                <a:latin typeface="Glacial Indifference"/>
              </a:rPr>
              <a:t>Business Understanding</a:t>
            </a:r>
          </a:p>
          <a:p>
            <a:pPr marL="1014732" lvl="1" indent="-507366" algn="just">
              <a:lnSpc>
                <a:spcPts val="7943"/>
              </a:lnSpc>
              <a:buFont typeface="Arial"/>
              <a:buChar char="•"/>
            </a:pPr>
            <a:r>
              <a:rPr lang="en-US" sz="4700" spc="780">
                <a:solidFill>
                  <a:srgbClr val="22423D"/>
                </a:solidFill>
                <a:latin typeface="Glacial Indifference"/>
              </a:rPr>
              <a:t>Analytic Approach</a:t>
            </a:r>
          </a:p>
          <a:p>
            <a:pPr marL="1014732" lvl="1" indent="-507366" algn="just">
              <a:lnSpc>
                <a:spcPts val="7943"/>
              </a:lnSpc>
              <a:buFont typeface="Arial"/>
              <a:buChar char="•"/>
            </a:pPr>
            <a:r>
              <a:rPr lang="en-US" sz="4700" spc="780">
                <a:solidFill>
                  <a:srgbClr val="22423D"/>
                </a:solidFill>
                <a:latin typeface="Glacial Indifference"/>
              </a:rPr>
              <a:t>Data Requirements</a:t>
            </a:r>
          </a:p>
          <a:p>
            <a:pPr marL="1014732" lvl="1" indent="-507366" algn="just">
              <a:lnSpc>
                <a:spcPts val="7943"/>
              </a:lnSpc>
              <a:buFont typeface="Arial"/>
              <a:buChar char="•"/>
            </a:pPr>
            <a:r>
              <a:rPr lang="en-US" sz="4700" spc="780">
                <a:solidFill>
                  <a:srgbClr val="22423D"/>
                </a:solidFill>
                <a:latin typeface="Glacial Indifference"/>
              </a:rPr>
              <a:t>Data Understanding</a:t>
            </a:r>
          </a:p>
          <a:p>
            <a:pPr marL="1014732" lvl="1" indent="-507366" algn="just">
              <a:lnSpc>
                <a:spcPts val="7943"/>
              </a:lnSpc>
              <a:buFont typeface="Arial"/>
              <a:buChar char="•"/>
            </a:pPr>
            <a:r>
              <a:rPr lang="en-US" sz="4700" spc="780">
                <a:solidFill>
                  <a:srgbClr val="22423D"/>
                </a:solidFill>
                <a:latin typeface="Glacial Indifference"/>
              </a:rPr>
              <a:t>Data Collection</a:t>
            </a:r>
          </a:p>
          <a:p>
            <a:pPr marL="1014732" lvl="1" indent="-507366" algn="just">
              <a:lnSpc>
                <a:spcPts val="7943"/>
              </a:lnSpc>
              <a:buFont typeface="Arial"/>
              <a:buChar char="•"/>
            </a:pPr>
            <a:r>
              <a:rPr lang="en-US" sz="4700" spc="780">
                <a:solidFill>
                  <a:srgbClr val="22423D"/>
                </a:solidFill>
                <a:latin typeface="Glacial Indifference"/>
              </a:rPr>
              <a:t>Data Preparation</a:t>
            </a:r>
          </a:p>
          <a:p>
            <a:pPr marL="1014732" lvl="1" indent="-507366" algn="just">
              <a:lnSpc>
                <a:spcPts val="7943"/>
              </a:lnSpc>
              <a:buFont typeface="Arial"/>
              <a:buChar char="•"/>
            </a:pPr>
            <a:r>
              <a:rPr lang="en-US" sz="4700" spc="780">
                <a:solidFill>
                  <a:srgbClr val="22423D"/>
                </a:solidFill>
                <a:latin typeface="Glacial Indifference"/>
              </a:rPr>
              <a:t>Exploratory Data Analysis</a:t>
            </a:r>
          </a:p>
          <a:p>
            <a:pPr marL="1014732" lvl="1" indent="-507366" algn="just">
              <a:lnSpc>
                <a:spcPts val="7943"/>
              </a:lnSpc>
              <a:buFont typeface="Arial"/>
              <a:buChar char="•"/>
            </a:pPr>
            <a:r>
              <a:rPr lang="en-US" sz="4700" spc="780">
                <a:solidFill>
                  <a:srgbClr val="22423D"/>
                </a:solidFill>
                <a:latin typeface="Glacial Indifference"/>
              </a:rPr>
              <a:t>Model Building</a:t>
            </a:r>
          </a:p>
          <a:p>
            <a:pPr marL="1014732" lvl="1" indent="-507366" algn="just">
              <a:lnSpc>
                <a:spcPts val="7943"/>
              </a:lnSpc>
              <a:buFont typeface="Arial"/>
              <a:buChar char="•"/>
            </a:pPr>
            <a:r>
              <a:rPr lang="en-US" sz="4700" spc="780">
                <a:solidFill>
                  <a:srgbClr val="22423D"/>
                </a:solidFill>
                <a:latin typeface="Glacial Indifference"/>
              </a:rPr>
              <a:t>Model Evaluation</a:t>
            </a:r>
          </a:p>
          <a:p>
            <a:pPr algn="just">
              <a:lnSpc>
                <a:spcPts val="7943"/>
              </a:lnSpc>
            </a:pPr>
            <a:endParaRPr lang="en-US" sz="4700" spc="780">
              <a:solidFill>
                <a:srgbClr val="22423D"/>
              </a:solidFill>
              <a:latin typeface="Glacial Indifferen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298419" y="179253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21486" y="3535721"/>
            <a:ext cx="12445027" cy="380610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Business Understanding</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09655" y="-771496"/>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63052" y="6943696"/>
            <a:ext cx="4734603" cy="4114800"/>
          </a:xfrm>
          <a:custGeom>
            <a:avLst/>
            <a:gdLst/>
            <a:ahLst/>
            <a:cxnLst/>
            <a:rect l="l" t="t" r="r" b="b"/>
            <a:pathLst>
              <a:path w="4734603" h="4114800">
                <a:moveTo>
                  <a:pt x="0" y="0"/>
                </a:moveTo>
                <a:lnTo>
                  <a:pt x="4734603" y="0"/>
                </a:lnTo>
                <a:lnTo>
                  <a:pt x="473460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3355298">
            <a:off x="8020506" y="841556"/>
            <a:ext cx="1031195" cy="2266481"/>
          </a:xfrm>
          <a:custGeom>
            <a:avLst/>
            <a:gdLst/>
            <a:ahLst/>
            <a:cxnLst/>
            <a:rect l="l" t="t" r="r" b="b"/>
            <a:pathLst>
              <a:path w="1031195" h="2266481">
                <a:moveTo>
                  <a:pt x="0" y="0"/>
                </a:moveTo>
                <a:lnTo>
                  <a:pt x="1031195" y="0"/>
                </a:lnTo>
                <a:lnTo>
                  <a:pt x="1031195" y="2266480"/>
                </a:lnTo>
                <a:lnTo>
                  <a:pt x="0" y="226648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397096" y="1832980"/>
            <a:ext cx="5429703" cy="1307354"/>
          </a:xfrm>
          <a:prstGeom prst="rect">
            <a:avLst/>
          </a:prstGeom>
        </p:spPr>
        <p:txBody>
          <a:bodyPr lIns="0" tIns="0" rIns="0" bIns="0" rtlCol="0" anchor="t">
            <a:spAutoFit/>
          </a:bodyPr>
          <a:lstStyle/>
          <a:p>
            <a:pPr>
              <a:lnSpc>
                <a:spcPts val="9320"/>
              </a:lnSpc>
            </a:pPr>
            <a:r>
              <a:rPr lang="en-US" sz="11096">
                <a:solidFill>
                  <a:srgbClr val="22423D"/>
                </a:solidFill>
                <a:latin typeface="Moontime"/>
              </a:rPr>
              <a:t>Credit Risk </a:t>
            </a:r>
          </a:p>
        </p:txBody>
      </p:sp>
      <p:sp>
        <p:nvSpPr>
          <p:cNvPr id="6" name="TextBox 6"/>
          <p:cNvSpPr txBox="1"/>
          <p:nvPr/>
        </p:nvSpPr>
        <p:spPr>
          <a:xfrm>
            <a:off x="9573452" y="1634033"/>
            <a:ext cx="7685848" cy="6999883"/>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Dengan adanya permasalahan tersebut, dengan bantuan machine learning saya dapat membangun model yang dapat memprediksi credit risk menggunakan dataset yang disediakan oleh company yang terdiri dari status peminjaman yang akan diklasifikasikan menjadi data pinjaman yang bagus dan buruk. Dengan demikian, prediksi yang dibuat akan membantu perusahaan untuk membuat keputusan bisnis yang lebih tepat dan cepat.</a:t>
            </a:r>
          </a:p>
        </p:txBody>
      </p:sp>
      <p:sp>
        <p:nvSpPr>
          <p:cNvPr id="7" name="TextBox 7"/>
          <p:cNvSpPr txBox="1"/>
          <p:nvPr/>
        </p:nvSpPr>
        <p:spPr>
          <a:xfrm>
            <a:off x="1397096" y="3121285"/>
            <a:ext cx="7139008" cy="5713677"/>
          </a:xfrm>
          <a:prstGeom prst="rect">
            <a:avLst/>
          </a:prstGeom>
        </p:spPr>
        <p:txBody>
          <a:bodyPr lIns="0" tIns="0" rIns="0" bIns="0" rtlCol="0" anchor="t">
            <a:spAutoFit/>
          </a:bodyPr>
          <a:lstStyle/>
          <a:p>
            <a:pPr>
              <a:lnSpc>
                <a:spcPts val="3750"/>
              </a:lnSpc>
            </a:pPr>
            <a:r>
              <a:rPr lang="en-US" sz="3000" spc="497">
                <a:solidFill>
                  <a:srgbClr val="22423D"/>
                </a:solidFill>
                <a:latin typeface="Glacial Indifference"/>
              </a:rPr>
              <a:t>Credit Risk Management adalah suatu proses mengidentifikasi, mengukur, memantau dan mengendalikan risiko yang terkait dengan pemberian kredit oleh suatu lembaga keuangan atau perusahaan. Risiko kredit muncul karena ada kemungkinan bahwa peminjam tidak akan dapat memenuhi kewajiban pembayaran secara penuh atau tepat waktu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9551227" y="274068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921486" y="4440541"/>
            <a:ext cx="12445027" cy="199646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Analytic Approach</a:t>
            </a:r>
          </a:p>
        </p:txBody>
      </p:sp>
      <p:sp>
        <p:nvSpPr>
          <p:cNvPr id="4" name="Freeform 4"/>
          <p:cNvSpPr/>
          <p:nvPr/>
        </p:nvSpPr>
        <p:spPr>
          <a:xfrm>
            <a:off x="6079837" y="6690317"/>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1722289" y="3602832"/>
            <a:ext cx="3515131" cy="351513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8E7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305005" y="1409733"/>
            <a:ext cx="7838995" cy="1307354"/>
          </a:xfrm>
          <a:prstGeom prst="rect">
            <a:avLst/>
          </a:prstGeom>
        </p:spPr>
        <p:txBody>
          <a:bodyPr lIns="0" tIns="0" rIns="0" bIns="0" rtlCol="0" anchor="t">
            <a:spAutoFit/>
          </a:bodyPr>
          <a:lstStyle/>
          <a:p>
            <a:pPr>
              <a:lnSpc>
                <a:spcPts val="9320"/>
              </a:lnSpc>
            </a:pPr>
            <a:r>
              <a:rPr lang="en-US" sz="11096">
                <a:solidFill>
                  <a:srgbClr val="22423D"/>
                </a:solidFill>
                <a:latin typeface="Moontime"/>
              </a:rPr>
              <a:t>Analytic Approach</a:t>
            </a:r>
          </a:p>
        </p:txBody>
      </p:sp>
      <p:grpSp>
        <p:nvGrpSpPr>
          <p:cNvPr id="9" name="Group 9"/>
          <p:cNvGrpSpPr/>
          <p:nvPr/>
        </p:nvGrpSpPr>
        <p:grpSpPr>
          <a:xfrm>
            <a:off x="13253501" y="3602832"/>
            <a:ext cx="3515131" cy="3515131"/>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8E70"/>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2654112" y="4884213"/>
            <a:ext cx="4605188" cy="933318"/>
          </a:xfrm>
          <a:prstGeom prst="rect">
            <a:avLst/>
          </a:prstGeom>
        </p:spPr>
        <p:txBody>
          <a:bodyPr lIns="0" tIns="0" rIns="0" bIns="0" rtlCol="0" anchor="t">
            <a:spAutoFit/>
          </a:bodyPr>
          <a:lstStyle/>
          <a:p>
            <a:pPr algn="ctr">
              <a:lnSpc>
                <a:spcPts val="3749"/>
              </a:lnSpc>
              <a:spcBef>
                <a:spcPct val="0"/>
              </a:spcBef>
            </a:pPr>
            <a:r>
              <a:rPr lang="en-US" sz="2999" spc="497">
                <a:solidFill>
                  <a:srgbClr val="FFFAF6"/>
                </a:solidFill>
                <a:latin typeface="Glacial Indifference Bold"/>
              </a:rPr>
              <a:t>Predictive Modeling</a:t>
            </a:r>
          </a:p>
        </p:txBody>
      </p:sp>
      <p:grpSp>
        <p:nvGrpSpPr>
          <p:cNvPr id="13" name="Group 13"/>
          <p:cNvGrpSpPr/>
          <p:nvPr/>
        </p:nvGrpSpPr>
        <p:grpSpPr>
          <a:xfrm>
            <a:off x="7487895" y="3533504"/>
            <a:ext cx="3515131" cy="351513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8E70"/>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7163384" y="4667316"/>
            <a:ext cx="4164153" cy="933318"/>
          </a:xfrm>
          <a:prstGeom prst="rect">
            <a:avLst/>
          </a:prstGeom>
        </p:spPr>
        <p:txBody>
          <a:bodyPr lIns="0" tIns="0" rIns="0" bIns="0" rtlCol="0" anchor="t">
            <a:spAutoFit/>
          </a:bodyPr>
          <a:lstStyle/>
          <a:p>
            <a:pPr algn="ctr">
              <a:lnSpc>
                <a:spcPts val="3749"/>
              </a:lnSpc>
            </a:pPr>
            <a:r>
              <a:rPr lang="en-US" sz="2999" spc="497">
                <a:solidFill>
                  <a:srgbClr val="FFFAF6"/>
                </a:solidFill>
                <a:latin typeface="Glacial Indifference Bold"/>
              </a:rPr>
              <a:t>Graph </a:t>
            </a:r>
          </a:p>
          <a:p>
            <a:pPr algn="ctr">
              <a:lnSpc>
                <a:spcPts val="3749"/>
              </a:lnSpc>
              <a:spcBef>
                <a:spcPct val="0"/>
              </a:spcBef>
            </a:pPr>
            <a:r>
              <a:rPr lang="en-US" sz="2999" spc="497">
                <a:solidFill>
                  <a:srgbClr val="FFFAF6"/>
                </a:solidFill>
                <a:latin typeface="Glacial Indifference Bold"/>
              </a:rPr>
              <a:t>Analysis</a:t>
            </a:r>
          </a:p>
        </p:txBody>
      </p:sp>
      <p:sp>
        <p:nvSpPr>
          <p:cNvPr id="17" name="TextBox 17"/>
          <p:cNvSpPr txBox="1"/>
          <p:nvPr/>
        </p:nvSpPr>
        <p:spPr>
          <a:xfrm>
            <a:off x="839475" y="4884213"/>
            <a:ext cx="5280759" cy="933318"/>
          </a:xfrm>
          <a:prstGeom prst="rect">
            <a:avLst/>
          </a:prstGeom>
        </p:spPr>
        <p:txBody>
          <a:bodyPr lIns="0" tIns="0" rIns="0" bIns="0" rtlCol="0" anchor="t">
            <a:spAutoFit/>
          </a:bodyPr>
          <a:lstStyle/>
          <a:p>
            <a:pPr algn="ctr">
              <a:lnSpc>
                <a:spcPts val="3749"/>
              </a:lnSpc>
            </a:pPr>
            <a:r>
              <a:rPr lang="en-US" sz="2999" spc="497">
                <a:solidFill>
                  <a:srgbClr val="FFFAF6"/>
                </a:solidFill>
                <a:latin typeface="Glacial Indifference Bold"/>
              </a:rPr>
              <a:t>Descriptive</a:t>
            </a:r>
          </a:p>
          <a:p>
            <a:pPr algn="ctr">
              <a:lnSpc>
                <a:spcPts val="3749"/>
              </a:lnSpc>
              <a:spcBef>
                <a:spcPct val="0"/>
              </a:spcBef>
            </a:pPr>
            <a:r>
              <a:rPr lang="en-US" sz="2999" spc="497">
                <a:solidFill>
                  <a:srgbClr val="FFFAF6"/>
                </a:solidFill>
                <a:latin typeface="Glacial Indifference Bold"/>
              </a:rPr>
              <a: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32469" y="-1406956"/>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251866" y="2322945"/>
            <a:ext cx="6336220" cy="3506317"/>
          </a:xfrm>
          <a:prstGeom prst="rect">
            <a:avLst/>
          </a:prstGeom>
        </p:spPr>
        <p:txBody>
          <a:bodyPr lIns="0" tIns="0" rIns="0" bIns="0" rtlCol="0" anchor="t">
            <a:spAutoFit/>
          </a:bodyPr>
          <a:lstStyle/>
          <a:p>
            <a:pPr algn="just">
              <a:lnSpc>
                <a:spcPts val="3460"/>
              </a:lnSpc>
            </a:pPr>
            <a:endParaRPr/>
          </a:p>
          <a:p>
            <a:pPr algn="just">
              <a:lnSpc>
                <a:spcPts val="3460"/>
              </a:lnSpc>
            </a:pPr>
            <a:r>
              <a:rPr lang="en-US" sz="2768" spc="459">
                <a:solidFill>
                  <a:srgbClr val="22423D"/>
                </a:solidFill>
                <a:latin typeface="Glacial Indifference"/>
              </a:rPr>
              <a:t>Membangun model prediksi risiko kredit yang akurat untuk membantu perusahaan lending company dalam pengambilan keputusan kredit yang lebih baik</a:t>
            </a:r>
          </a:p>
          <a:p>
            <a:pPr algn="just">
              <a:lnSpc>
                <a:spcPts val="3460"/>
              </a:lnSpc>
            </a:pPr>
            <a:endParaRPr lang="en-US" sz="2768" spc="459">
              <a:solidFill>
                <a:srgbClr val="22423D"/>
              </a:solidFill>
              <a:latin typeface="Glacial Indifference"/>
            </a:endParaRPr>
          </a:p>
        </p:txBody>
      </p:sp>
      <p:sp>
        <p:nvSpPr>
          <p:cNvPr id="4" name="Freeform 4"/>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8945543" y="1996909"/>
            <a:ext cx="7090591" cy="6572232"/>
          </a:xfrm>
          <a:prstGeom prst="rect">
            <a:avLst/>
          </a:prstGeom>
        </p:spPr>
        <p:txBody>
          <a:bodyPr lIns="0" tIns="0" rIns="0" bIns="0" rtlCol="0" anchor="t">
            <a:spAutoFit/>
          </a:bodyPr>
          <a:lstStyle/>
          <a:p>
            <a:pPr marL="597717" lvl="1" indent="-298858">
              <a:lnSpc>
                <a:spcPts val="3460"/>
              </a:lnSpc>
              <a:buFont typeface="Arial"/>
              <a:buChar char="•"/>
            </a:pPr>
            <a:r>
              <a:rPr lang="en-US" sz="2768" spc="459">
                <a:solidFill>
                  <a:srgbClr val="22423D"/>
                </a:solidFill>
                <a:latin typeface="Glacial Indifference"/>
              </a:rPr>
              <a:t>Meningkatkan akurasi prediksi risiko kredit perusahaan</a:t>
            </a:r>
          </a:p>
          <a:p>
            <a:pPr marL="597717" lvl="1" indent="-298858">
              <a:lnSpc>
                <a:spcPts val="3460"/>
              </a:lnSpc>
              <a:buFont typeface="Arial"/>
              <a:buChar char="•"/>
            </a:pPr>
            <a:r>
              <a:rPr lang="en-US" sz="2768" spc="459">
                <a:solidFill>
                  <a:srgbClr val="22423D"/>
                </a:solidFill>
                <a:latin typeface="Glacial Indifference"/>
              </a:rPr>
              <a:t>Mengurangi risiko kredit yang buruk atau pembayaran yang tidak lancar</a:t>
            </a:r>
          </a:p>
          <a:p>
            <a:pPr marL="597717" lvl="1" indent="-298858">
              <a:lnSpc>
                <a:spcPts val="3460"/>
              </a:lnSpc>
              <a:buFont typeface="Arial"/>
              <a:buChar char="•"/>
            </a:pPr>
            <a:r>
              <a:rPr lang="en-US" sz="2768" spc="459">
                <a:solidFill>
                  <a:srgbClr val="22423D"/>
                </a:solidFill>
                <a:latin typeface="Glacial Indifference"/>
              </a:rPr>
              <a:t>Meningkatkan efisiensi dalam proses penilaian kredit.</a:t>
            </a:r>
          </a:p>
          <a:p>
            <a:pPr marL="597717" lvl="1" indent="-298858">
              <a:lnSpc>
                <a:spcPts val="3460"/>
              </a:lnSpc>
              <a:buFont typeface="Arial"/>
              <a:buChar char="•"/>
            </a:pPr>
            <a:r>
              <a:rPr lang="en-US" sz="2768" spc="459">
                <a:solidFill>
                  <a:srgbClr val="22423D"/>
                </a:solidFill>
                <a:latin typeface="Glacial Indifference"/>
              </a:rPr>
              <a:t>Meningkatkan kepuasan pelanggan dengan memberikan keputusan kredit yang lebih adil dan transparan.</a:t>
            </a:r>
          </a:p>
          <a:p>
            <a:pPr marL="597717" lvl="1" indent="-298858">
              <a:lnSpc>
                <a:spcPts val="3460"/>
              </a:lnSpc>
              <a:buFont typeface="Arial"/>
              <a:buChar char="•"/>
            </a:pPr>
            <a:r>
              <a:rPr lang="en-US" sz="2768" spc="459">
                <a:solidFill>
                  <a:srgbClr val="22423D"/>
                </a:solidFill>
                <a:latin typeface="Glacial Indifference"/>
              </a:rPr>
              <a:t>Mengurangi kerugian akibat penyaluran kredit yang berisiko tinggi.</a:t>
            </a:r>
          </a:p>
          <a:p>
            <a:pPr>
              <a:lnSpc>
                <a:spcPts val="3460"/>
              </a:lnSpc>
            </a:pPr>
            <a:endParaRPr lang="en-US" sz="2768" spc="459">
              <a:solidFill>
                <a:srgbClr val="22423D"/>
              </a:solidFill>
              <a:latin typeface="Glacial Indifference"/>
            </a:endParaRPr>
          </a:p>
        </p:txBody>
      </p:sp>
      <p:sp>
        <p:nvSpPr>
          <p:cNvPr id="6" name="TextBox 6"/>
          <p:cNvSpPr txBox="1"/>
          <p:nvPr/>
        </p:nvSpPr>
        <p:spPr>
          <a:xfrm>
            <a:off x="2251866" y="1320286"/>
            <a:ext cx="5953538" cy="466659"/>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GOAL:</a:t>
            </a:r>
          </a:p>
        </p:txBody>
      </p:sp>
      <p:sp>
        <p:nvSpPr>
          <p:cNvPr id="7" name="TextBox 7"/>
          <p:cNvSpPr txBox="1"/>
          <p:nvPr/>
        </p:nvSpPr>
        <p:spPr>
          <a:xfrm>
            <a:off x="8945543" y="1320286"/>
            <a:ext cx="5953538" cy="466659"/>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OBJECTIVES: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8883500" y="29359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347631" y="3190243"/>
            <a:ext cx="3186537" cy="3606163"/>
          </a:xfrm>
          <a:custGeom>
            <a:avLst/>
            <a:gdLst/>
            <a:ahLst/>
            <a:cxnLst/>
            <a:rect l="l" t="t" r="r" b="b"/>
            <a:pathLst>
              <a:path w="3186537" h="3606163">
                <a:moveTo>
                  <a:pt x="0" y="0"/>
                </a:moveTo>
                <a:lnTo>
                  <a:pt x="3186537" y="0"/>
                </a:lnTo>
                <a:lnTo>
                  <a:pt x="3186537" y="3606163"/>
                </a:lnTo>
                <a:lnTo>
                  <a:pt x="0" y="3606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12159" y="6151327"/>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125118" y="4440541"/>
            <a:ext cx="12445027" cy="199646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Data Requirement </a:t>
            </a:r>
          </a:p>
        </p:txBody>
      </p:sp>
      <p:sp>
        <p:nvSpPr>
          <p:cNvPr id="6" name="Freeform 6"/>
          <p:cNvSpPr/>
          <p:nvPr/>
        </p:nvSpPr>
        <p:spPr>
          <a:xfrm>
            <a:off x="-297884" y="6341827"/>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1064</Words>
  <Application>Microsoft Office PowerPoint</Application>
  <PresentationFormat>Custom</PresentationFormat>
  <Paragraphs>112</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Glacial Indifference Bold</vt:lpstr>
      <vt:lpstr>Glacial Indifference</vt:lpstr>
      <vt:lpstr>Roboto Slab</vt:lpstr>
      <vt:lpstr>Moontime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Minimal Organic Creative Project Presentation</dc:title>
  <cp:lastModifiedBy>Vanessa Novalia</cp:lastModifiedBy>
  <cp:revision>1</cp:revision>
  <dcterms:created xsi:type="dcterms:W3CDTF">2006-08-16T00:00:00Z</dcterms:created>
  <dcterms:modified xsi:type="dcterms:W3CDTF">2023-10-10T07:26:17Z</dcterms:modified>
  <dc:identifier>DAFp7osSb0Y</dc:identifier>
</cp:coreProperties>
</file>